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4" r:id="rId18"/>
    <p:sldId id="275" r:id="rId19"/>
    <p:sldId id="277" r:id="rId20"/>
    <p:sldId id="278" r:id="rId21"/>
    <p:sldId id="290" r:id="rId22"/>
    <p:sldId id="279" r:id="rId23"/>
    <p:sldId id="284" r:id="rId24"/>
    <p:sldId id="285" r:id="rId25"/>
    <p:sldId id="286" r:id="rId26"/>
    <p:sldId id="287" r:id="rId27"/>
    <p:sldId id="281" r:id="rId28"/>
    <p:sldId id="282" r:id="rId29"/>
    <p:sldId id="280" r:id="rId30"/>
    <p:sldId id="288" r:id="rId31"/>
    <p:sldId id="28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ttany Sistrunk" initials="BS" lastIdx="1" clrIdx="0">
    <p:extLst>
      <p:ext uri="{19B8F6BF-5375-455C-9EA6-DF929625EA0E}">
        <p15:presenceInfo xmlns:p15="http://schemas.microsoft.com/office/powerpoint/2012/main" userId="S-1-5-21-1446271055-2294076819-2497763010-15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7" d="100"/>
          <a:sy n="67" d="100"/>
        </p:scale>
        <p:origin x="6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38114-B7C0-43A9-B72B-85FCEAD51AC6}" type="datetimeFigureOut">
              <a:rPr lang="en-US" smtClean="0"/>
              <a:t>3/25/2022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125684-D9DB-43F1-B0F9-7C3F19905BF4}" type="slidenum">
              <a:rPr lang="en-US" smtClean="0"/>
              <a:t>‹#›</a:t>
            </a:fld>
            <a:endParaRPr lang="en-US"/>
          </a:p>
        </p:txBody>
      </p:sp>
    </p:spTree>
    <p:extLst>
      <p:ext uri="{BB962C8B-B14F-4D97-AF65-F5344CB8AC3E}">
        <p14:creationId xmlns:p14="http://schemas.microsoft.com/office/powerpoint/2010/main" val="4276821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DC16D-E1D5-40DA-A956-36EE08A55A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5CCC18-0849-4668-BD89-8E660520CB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2F153C-2F76-4CAD-A888-7B68D360EBEF}"/>
              </a:ext>
            </a:extLst>
          </p:cNvPr>
          <p:cNvSpPr>
            <a:spLocks noGrp="1"/>
          </p:cNvSpPr>
          <p:nvPr>
            <p:ph type="dt" sz="half" idx="10"/>
          </p:nvPr>
        </p:nvSpPr>
        <p:spPr/>
        <p:txBody>
          <a:bodyPr/>
          <a:lstStyle/>
          <a:p>
            <a:fld id="{81793559-D674-484E-9730-11A32CF87BF1}" type="datetimeFigureOut">
              <a:rPr lang="en-US" smtClean="0"/>
              <a:t>3/25/2022</a:t>
            </a:fld>
            <a:endParaRPr lang="en-US"/>
          </a:p>
        </p:txBody>
      </p:sp>
      <p:sp>
        <p:nvSpPr>
          <p:cNvPr id="5" name="Footer Placeholder 4">
            <a:extLst>
              <a:ext uri="{FF2B5EF4-FFF2-40B4-BE49-F238E27FC236}">
                <a16:creationId xmlns:a16="http://schemas.microsoft.com/office/drawing/2014/main" id="{8924C6DA-11ED-41D1-9D55-5D907A3D7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49C17-E68C-461E-B008-8F2751DEF8EA}"/>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8" name="Picture 7">
            <a:extLst>
              <a:ext uri="{FF2B5EF4-FFF2-40B4-BE49-F238E27FC236}">
                <a16:creationId xmlns:a16="http://schemas.microsoft.com/office/drawing/2014/main" id="{35B09F42-9EAE-4CD6-B194-77F40F81A6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858784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936DE-0CE8-4275-9B88-AC56793DC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98B933-147A-438D-93B1-68586F879A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B8D158-11D2-45E9-9364-506FFA9128A9}"/>
              </a:ext>
            </a:extLst>
          </p:cNvPr>
          <p:cNvSpPr>
            <a:spLocks noGrp="1"/>
          </p:cNvSpPr>
          <p:nvPr>
            <p:ph type="dt" sz="half" idx="10"/>
          </p:nvPr>
        </p:nvSpPr>
        <p:spPr/>
        <p:txBody>
          <a:bodyPr/>
          <a:lstStyle/>
          <a:p>
            <a:fld id="{81793559-D674-484E-9730-11A32CF87BF1}" type="datetimeFigureOut">
              <a:rPr lang="en-US" smtClean="0"/>
              <a:t>3/25/2022</a:t>
            </a:fld>
            <a:endParaRPr lang="en-US"/>
          </a:p>
        </p:txBody>
      </p:sp>
      <p:sp>
        <p:nvSpPr>
          <p:cNvPr id="5" name="Footer Placeholder 4">
            <a:extLst>
              <a:ext uri="{FF2B5EF4-FFF2-40B4-BE49-F238E27FC236}">
                <a16:creationId xmlns:a16="http://schemas.microsoft.com/office/drawing/2014/main" id="{2C07BBA2-25ED-43AE-8A86-A1C5DFC88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EFA462-4DD4-4058-940B-E58C538FA2C4}"/>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8" name="Picture 7">
            <a:extLst>
              <a:ext uri="{FF2B5EF4-FFF2-40B4-BE49-F238E27FC236}">
                <a16:creationId xmlns:a16="http://schemas.microsoft.com/office/drawing/2014/main" id="{3823BD99-CF69-406B-90ED-C66C9CA53A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212752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B3A1A9-1E18-4B74-BC7D-498223D8ED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EDA76F-4B64-49A1-ACAD-D940CD5A0D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1E7BC-32CE-4C20-B690-87D424E785EF}"/>
              </a:ext>
            </a:extLst>
          </p:cNvPr>
          <p:cNvSpPr>
            <a:spLocks noGrp="1"/>
          </p:cNvSpPr>
          <p:nvPr>
            <p:ph type="dt" sz="half" idx="10"/>
          </p:nvPr>
        </p:nvSpPr>
        <p:spPr/>
        <p:txBody>
          <a:bodyPr/>
          <a:lstStyle/>
          <a:p>
            <a:fld id="{81793559-D674-484E-9730-11A32CF87BF1}" type="datetimeFigureOut">
              <a:rPr lang="en-US" smtClean="0"/>
              <a:t>3/25/2022</a:t>
            </a:fld>
            <a:endParaRPr lang="en-US"/>
          </a:p>
        </p:txBody>
      </p:sp>
      <p:sp>
        <p:nvSpPr>
          <p:cNvPr id="5" name="Footer Placeholder 4">
            <a:extLst>
              <a:ext uri="{FF2B5EF4-FFF2-40B4-BE49-F238E27FC236}">
                <a16:creationId xmlns:a16="http://schemas.microsoft.com/office/drawing/2014/main" id="{D28254F6-7F68-4BE5-937C-2B59003569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6B311-44BA-4DD9-B6EB-8BB1FF5A9581}"/>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8" name="Picture 7">
            <a:extLst>
              <a:ext uri="{FF2B5EF4-FFF2-40B4-BE49-F238E27FC236}">
                <a16:creationId xmlns:a16="http://schemas.microsoft.com/office/drawing/2014/main" id="{E83E878C-1D3F-4C3F-8761-28A4D8B0ED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2222308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0035-F8F9-42BE-935B-A498EB7B0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1C7609-1F8C-441D-90DD-F47D92E606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C044D5-C708-4663-AF2E-87A09E399D8B}"/>
              </a:ext>
            </a:extLst>
          </p:cNvPr>
          <p:cNvSpPr>
            <a:spLocks noGrp="1"/>
          </p:cNvSpPr>
          <p:nvPr>
            <p:ph type="dt" sz="half" idx="10"/>
          </p:nvPr>
        </p:nvSpPr>
        <p:spPr/>
        <p:txBody>
          <a:bodyPr/>
          <a:lstStyle/>
          <a:p>
            <a:fld id="{81793559-D674-484E-9730-11A32CF87BF1}" type="datetimeFigureOut">
              <a:rPr lang="en-US" smtClean="0"/>
              <a:t>3/25/2022</a:t>
            </a:fld>
            <a:endParaRPr lang="en-US"/>
          </a:p>
        </p:txBody>
      </p:sp>
      <p:sp>
        <p:nvSpPr>
          <p:cNvPr id="5" name="Footer Placeholder 4">
            <a:extLst>
              <a:ext uri="{FF2B5EF4-FFF2-40B4-BE49-F238E27FC236}">
                <a16:creationId xmlns:a16="http://schemas.microsoft.com/office/drawing/2014/main" id="{E53A2807-AEC4-4740-AC1D-CFED8541CA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85BD9-449B-4474-ABB3-B21AF624B266}"/>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8" name="Picture 7">
            <a:extLst>
              <a:ext uri="{FF2B5EF4-FFF2-40B4-BE49-F238E27FC236}">
                <a16:creationId xmlns:a16="http://schemas.microsoft.com/office/drawing/2014/main" id="{87EE0418-AFEC-4777-83F5-EA458E0C1EE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1864321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87F6A-AF4F-48EC-9AE0-CDF90C5CD8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B6702F-A71D-4A9C-8F04-A53AFF8C81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C5F03-1312-4DB5-B819-E75A10883212}"/>
              </a:ext>
            </a:extLst>
          </p:cNvPr>
          <p:cNvSpPr>
            <a:spLocks noGrp="1"/>
          </p:cNvSpPr>
          <p:nvPr>
            <p:ph type="dt" sz="half" idx="10"/>
          </p:nvPr>
        </p:nvSpPr>
        <p:spPr/>
        <p:txBody>
          <a:bodyPr/>
          <a:lstStyle/>
          <a:p>
            <a:fld id="{81793559-D674-484E-9730-11A32CF87BF1}" type="datetimeFigureOut">
              <a:rPr lang="en-US" smtClean="0"/>
              <a:t>3/25/2022</a:t>
            </a:fld>
            <a:endParaRPr lang="en-US"/>
          </a:p>
        </p:txBody>
      </p:sp>
      <p:sp>
        <p:nvSpPr>
          <p:cNvPr id="5" name="Footer Placeholder 4">
            <a:extLst>
              <a:ext uri="{FF2B5EF4-FFF2-40B4-BE49-F238E27FC236}">
                <a16:creationId xmlns:a16="http://schemas.microsoft.com/office/drawing/2014/main" id="{ED36E648-D95C-4A8C-A6D4-187200360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5A6231-945B-477F-9685-3B14B399848A}"/>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8" name="Picture 7">
            <a:extLst>
              <a:ext uri="{FF2B5EF4-FFF2-40B4-BE49-F238E27FC236}">
                <a16:creationId xmlns:a16="http://schemas.microsoft.com/office/drawing/2014/main" id="{CB044FB5-341D-4242-B9D3-2C22346D15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4011863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B204-9F15-4B89-8B19-1BC8C17EF1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444AD9-3CE9-446C-98A4-5194CA72BC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C832CF-483C-461A-A72C-D43AB23D0D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3D844C-A754-4AD9-90EE-EB2E314A360E}"/>
              </a:ext>
            </a:extLst>
          </p:cNvPr>
          <p:cNvSpPr>
            <a:spLocks noGrp="1"/>
          </p:cNvSpPr>
          <p:nvPr>
            <p:ph type="dt" sz="half" idx="10"/>
          </p:nvPr>
        </p:nvSpPr>
        <p:spPr/>
        <p:txBody>
          <a:bodyPr/>
          <a:lstStyle/>
          <a:p>
            <a:fld id="{81793559-D674-484E-9730-11A32CF87BF1}" type="datetimeFigureOut">
              <a:rPr lang="en-US" smtClean="0"/>
              <a:t>3/25/2022</a:t>
            </a:fld>
            <a:endParaRPr lang="en-US"/>
          </a:p>
        </p:txBody>
      </p:sp>
      <p:sp>
        <p:nvSpPr>
          <p:cNvPr id="6" name="Footer Placeholder 5">
            <a:extLst>
              <a:ext uri="{FF2B5EF4-FFF2-40B4-BE49-F238E27FC236}">
                <a16:creationId xmlns:a16="http://schemas.microsoft.com/office/drawing/2014/main" id="{12529FC4-5CE7-440F-8EB9-45BE70B194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8FB79-6BC2-4462-9810-23DED909BA16}"/>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9" name="Picture 8">
            <a:extLst>
              <a:ext uri="{FF2B5EF4-FFF2-40B4-BE49-F238E27FC236}">
                <a16:creationId xmlns:a16="http://schemas.microsoft.com/office/drawing/2014/main" id="{A0AF21FB-70C0-43E2-932A-A1A5797CB7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3045081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B591E-CCC0-4BD1-A74D-2B89423AD9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FF1364-67AC-4227-AB0F-BFDA26B239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0B947F-AC76-41E0-A844-46587E9865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6382F6-74BD-48A0-AAF1-CF1869B60A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42E124-C341-4007-A0C3-BF9920A722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BA1E8-F206-4900-8E3F-F762AFF335EC}"/>
              </a:ext>
            </a:extLst>
          </p:cNvPr>
          <p:cNvSpPr>
            <a:spLocks noGrp="1"/>
          </p:cNvSpPr>
          <p:nvPr>
            <p:ph type="dt" sz="half" idx="10"/>
          </p:nvPr>
        </p:nvSpPr>
        <p:spPr/>
        <p:txBody>
          <a:bodyPr/>
          <a:lstStyle/>
          <a:p>
            <a:fld id="{81793559-D674-484E-9730-11A32CF87BF1}" type="datetimeFigureOut">
              <a:rPr lang="en-US" smtClean="0"/>
              <a:t>3/25/2022</a:t>
            </a:fld>
            <a:endParaRPr lang="en-US"/>
          </a:p>
        </p:txBody>
      </p:sp>
      <p:sp>
        <p:nvSpPr>
          <p:cNvPr id="8" name="Footer Placeholder 7">
            <a:extLst>
              <a:ext uri="{FF2B5EF4-FFF2-40B4-BE49-F238E27FC236}">
                <a16:creationId xmlns:a16="http://schemas.microsoft.com/office/drawing/2014/main" id="{6EECE205-CAC7-436B-AEE5-1E0E0BADC5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F533D2-F815-4BC7-B3A0-BB7CCE16D0C2}"/>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11" name="Picture 10">
            <a:extLst>
              <a:ext uri="{FF2B5EF4-FFF2-40B4-BE49-F238E27FC236}">
                <a16:creationId xmlns:a16="http://schemas.microsoft.com/office/drawing/2014/main" id="{9B62F19B-1A34-4D30-B320-A8454135AB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857948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CCDC4-0A65-453B-96BB-572B16DA09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562D7D-BE01-46AA-9E0B-CD4C00AA5F69}"/>
              </a:ext>
            </a:extLst>
          </p:cNvPr>
          <p:cNvSpPr>
            <a:spLocks noGrp="1"/>
          </p:cNvSpPr>
          <p:nvPr>
            <p:ph type="dt" sz="half" idx="10"/>
          </p:nvPr>
        </p:nvSpPr>
        <p:spPr/>
        <p:txBody>
          <a:bodyPr/>
          <a:lstStyle/>
          <a:p>
            <a:fld id="{81793559-D674-484E-9730-11A32CF87BF1}" type="datetimeFigureOut">
              <a:rPr lang="en-US" smtClean="0"/>
              <a:t>3/25/2022</a:t>
            </a:fld>
            <a:endParaRPr lang="en-US"/>
          </a:p>
        </p:txBody>
      </p:sp>
      <p:sp>
        <p:nvSpPr>
          <p:cNvPr id="4" name="Footer Placeholder 3">
            <a:extLst>
              <a:ext uri="{FF2B5EF4-FFF2-40B4-BE49-F238E27FC236}">
                <a16:creationId xmlns:a16="http://schemas.microsoft.com/office/drawing/2014/main" id="{A665C1B5-7F09-4CD4-939E-C1E5A11E61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767AEF-7B7A-43F2-8744-B43EEAEA7753}"/>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7" name="Picture 6">
            <a:extLst>
              <a:ext uri="{FF2B5EF4-FFF2-40B4-BE49-F238E27FC236}">
                <a16:creationId xmlns:a16="http://schemas.microsoft.com/office/drawing/2014/main" id="{9BF830C3-86E6-4249-9612-E4651A80F4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3697553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B744D2-8919-4794-893B-9A22466F8F0E}"/>
              </a:ext>
            </a:extLst>
          </p:cNvPr>
          <p:cNvSpPr>
            <a:spLocks noGrp="1"/>
          </p:cNvSpPr>
          <p:nvPr>
            <p:ph type="dt" sz="half" idx="10"/>
          </p:nvPr>
        </p:nvSpPr>
        <p:spPr/>
        <p:txBody>
          <a:bodyPr/>
          <a:lstStyle/>
          <a:p>
            <a:fld id="{81793559-D674-484E-9730-11A32CF87BF1}" type="datetimeFigureOut">
              <a:rPr lang="en-US" smtClean="0"/>
              <a:t>3/25/2022</a:t>
            </a:fld>
            <a:endParaRPr lang="en-US"/>
          </a:p>
        </p:txBody>
      </p:sp>
      <p:sp>
        <p:nvSpPr>
          <p:cNvPr id="3" name="Footer Placeholder 2">
            <a:extLst>
              <a:ext uri="{FF2B5EF4-FFF2-40B4-BE49-F238E27FC236}">
                <a16:creationId xmlns:a16="http://schemas.microsoft.com/office/drawing/2014/main" id="{40DBF57B-86C8-4BE0-A229-0D20E03EA2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7F29A8-44D0-41CE-B420-D994F7E5C951}"/>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5" name="Picture 4">
            <a:extLst>
              <a:ext uri="{FF2B5EF4-FFF2-40B4-BE49-F238E27FC236}">
                <a16:creationId xmlns:a16="http://schemas.microsoft.com/office/drawing/2014/main" id="{1907481C-C141-491C-9A51-251EE90661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2810497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B80F-0ADB-4CCD-8C06-397A129F39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7F6223-D142-4EAD-911B-EC713AD351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554C8B-F116-4790-B24C-F0CF1C3DB0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C6193B-5725-4579-8C57-68CCFA743D66}"/>
              </a:ext>
            </a:extLst>
          </p:cNvPr>
          <p:cNvSpPr>
            <a:spLocks noGrp="1"/>
          </p:cNvSpPr>
          <p:nvPr>
            <p:ph type="dt" sz="half" idx="10"/>
          </p:nvPr>
        </p:nvSpPr>
        <p:spPr/>
        <p:txBody>
          <a:bodyPr/>
          <a:lstStyle/>
          <a:p>
            <a:fld id="{81793559-D674-484E-9730-11A32CF87BF1}" type="datetimeFigureOut">
              <a:rPr lang="en-US" smtClean="0"/>
              <a:t>3/25/2022</a:t>
            </a:fld>
            <a:endParaRPr lang="en-US"/>
          </a:p>
        </p:txBody>
      </p:sp>
      <p:sp>
        <p:nvSpPr>
          <p:cNvPr id="6" name="Footer Placeholder 5">
            <a:extLst>
              <a:ext uri="{FF2B5EF4-FFF2-40B4-BE49-F238E27FC236}">
                <a16:creationId xmlns:a16="http://schemas.microsoft.com/office/drawing/2014/main" id="{42B8096D-7A86-4527-8362-E335DD48CD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53838-374F-4DD4-BD26-3F93758BA4F0}"/>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9" name="Picture 8">
            <a:extLst>
              <a:ext uri="{FF2B5EF4-FFF2-40B4-BE49-F238E27FC236}">
                <a16:creationId xmlns:a16="http://schemas.microsoft.com/office/drawing/2014/main" id="{142EC14F-83CA-4AEA-B5AD-C3B015E9AC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3667290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4463B-D0E5-497F-9C98-737ED89D2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F3D6F2-4DBE-489D-B249-140BF54B9F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148993-5C38-4478-BC12-A2EAAA5BD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C0F0F0-8057-42D9-8242-497A130969DC}"/>
              </a:ext>
            </a:extLst>
          </p:cNvPr>
          <p:cNvSpPr>
            <a:spLocks noGrp="1"/>
          </p:cNvSpPr>
          <p:nvPr>
            <p:ph type="dt" sz="half" idx="10"/>
          </p:nvPr>
        </p:nvSpPr>
        <p:spPr/>
        <p:txBody>
          <a:bodyPr/>
          <a:lstStyle/>
          <a:p>
            <a:fld id="{81793559-D674-484E-9730-11A32CF87BF1}" type="datetimeFigureOut">
              <a:rPr lang="en-US" smtClean="0"/>
              <a:t>3/25/2022</a:t>
            </a:fld>
            <a:endParaRPr lang="en-US"/>
          </a:p>
        </p:txBody>
      </p:sp>
      <p:sp>
        <p:nvSpPr>
          <p:cNvPr id="6" name="Footer Placeholder 5">
            <a:extLst>
              <a:ext uri="{FF2B5EF4-FFF2-40B4-BE49-F238E27FC236}">
                <a16:creationId xmlns:a16="http://schemas.microsoft.com/office/drawing/2014/main" id="{ACD79CD1-9A56-462A-988C-3A890E3AC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69D88-6A76-47AB-B37E-01C16ACFAB06}"/>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9" name="Picture 8">
            <a:extLst>
              <a:ext uri="{FF2B5EF4-FFF2-40B4-BE49-F238E27FC236}">
                <a16:creationId xmlns:a16="http://schemas.microsoft.com/office/drawing/2014/main" id="{B288D30A-2447-460A-9CFB-1DDE7C8D2D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1255302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AA020A-67DF-4726-BDAC-5BF5157B88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D1CB18-BEC2-4EE4-B859-B049F592FA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1068C15-C15A-41E3-B476-714AB02D4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793559-D674-484E-9730-11A32CF87BF1}" type="datetimeFigureOut">
              <a:rPr lang="en-US" smtClean="0"/>
              <a:t>3/25/2022</a:t>
            </a:fld>
            <a:endParaRPr lang="en-US"/>
          </a:p>
        </p:txBody>
      </p:sp>
      <p:sp>
        <p:nvSpPr>
          <p:cNvPr id="5" name="Footer Placeholder 4">
            <a:extLst>
              <a:ext uri="{FF2B5EF4-FFF2-40B4-BE49-F238E27FC236}">
                <a16:creationId xmlns:a16="http://schemas.microsoft.com/office/drawing/2014/main" id="{9464DA19-C244-4228-9C67-25CEE3EFCA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0DC6D5-8230-4475-885C-624EE6CB6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3D1DC-9AA4-4558-8E51-F1D12CFFF7B6}" type="slidenum">
              <a:rPr lang="en-US" smtClean="0"/>
              <a:t>‹#›</a:t>
            </a:fld>
            <a:endParaRPr lang="en-US"/>
          </a:p>
        </p:txBody>
      </p:sp>
      <p:sp>
        <p:nvSpPr>
          <p:cNvPr id="7" name="TextBox 6">
            <a:extLst>
              <a:ext uri="{FF2B5EF4-FFF2-40B4-BE49-F238E27FC236}">
                <a16:creationId xmlns:a16="http://schemas.microsoft.com/office/drawing/2014/main" id="{4FC4A08A-D4CF-4273-8FB8-B3BAAD7449D9}"/>
              </a:ext>
            </a:extLst>
          </p:cNvPr>
          <p:cNvSpPr txBox="1"/>
          <p:nvPr userDrawn="1"/>
        </p:nvSpPr>
        <p:spPr>
          <a:xfrm>
            <a:off x="838201" y="36769"/>
            <a:ext cx="10683240" cy="338554"/>
          </a:xfrm>
          <a:prstGeom prst="rect">
            <a:avLst/>
          </a:prstGeom>
          <a:noFill/>
        </p:spPr>
        <p:txBody>
          <a:bodyPr wrap="square" rtlCol="0">
            <a:spAutoFit/>
          </a:bodyPr>
          <a:lstStyle/>
          <a:p>
            <a:r>
              <a:rPr lang="en-US" sz="1600" i="1" dirty="0"/>
              <a:t>Mississippi’s Annual Affordable Housing Conference 2022		 			   </a:t>
            </a:r>
            <a:r>
              <a:rPr lang="en-US" sz="1600" b="0" i="0" dirty="0"/>
              <a:t>CHEERS TO 30 YEARS!</a:t>
            </a:r>
          </a:p>
        </p:txBody>
      </p:sp>
    </p:spTree>
    <p:extLst>
      <p:ext uri="{BB962C8B-B14F-4D97-AF65-F5344CB8AC3E}">
        <p14:creationId xmlns:p14="http://schemas.microsoft.com/office/powerpoint/2010/main" val="1680515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mailto:cliff.holmes@mshc.com" TargetMode="External"/><Relationship Id="rId2" Type="http://schemas.openxmlformats.org/officeDocument/2006/relationships/hyperlink" Target="mailto:david.hancock@mshc.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38E5CB-26C9-47FF-BD8E-57B66942BE96}"/>
              </a:ext>
            </a:extLst>
          </p:cNvPr>
          <p:cNvSpPr/>
          <p:nvPr/>
        </p:nvSpPr>
        <p:spPr>
          <a:xfrm>
            <a:off x="-1" y="-1"/>
            <a:ext cx="1787857"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56BF44-BB58-41BD-BFF3-D5A00474FDF6}"/>
              </a:ext>
            </a:extLst>
          </p:cNvPr>
          <p:cNvSpPr/>
          <p:nvPr/>
        </p:nvSpPr>
        <p:spPr>
          <a:xfrm>
            <a:off x="0" y="0"/>
            <a:ext cx="12192000" cy="771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icture containing animal, doughnut, donut, sitting&#10;&#10;Description automatically generated">
            <a:extLst>
              <a:ext uri="{FF2B5EF4-FFF2-40B4-BE49-F238E27FC236}">
                <a16:creationId xmlns:a16="http://schemas.microsoft.com/office/drawing/2014/main" id="{3F420E17-49CF-4189-B025-C9A7B27C8497}"/>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32041" t="24548" r="1831" b="16852"/>
          <a:stretch/>
        </p:blipFill>
        <p:spPr>
          <a:xfrm>
            <a:off x="0" y="0"/>
            <a:ext cx="5931761" cy="6858000"/>
          </a:xfrm>
          <a:prstGeom prst="rect">
            <a:avLst/>
          </a:prstGeom>
        </p:spPr>
      </p:pic>
      <p:sp>
        <p:nvSpPr>
          <p:cNvPr id="4" name="TextBox 3">
            <a:extLst>
              <a:ext uri="{FF2B5EF4-FFF2-40B4-BE49-F238E27FC236}">
                <a16:creationId xmlns:a16="http://schemas.microsoft.com/office/drawing/2014/main" id="{403A0880-1DD1-43C5-A732-1614FD829012}"/>
              </a:ext>
            </a:extLst>
          </p:cNvPr>
          <p:cNvSpPr txBox="1"/>
          <p:nvPr/>
        </p:nvSpPr>
        <p:spPr>
          <a:xfrm>
            <a:off x="4924425" y="198594"/>
            <a:ext cx="7019925" cy="492443"/>
          </a:xfrm>
          <a:prstGeom prst="rect">
            <a:avLst/>
          </a:prstGeom>
          <a:noFill/>
        </p:spPr>
        <p:txBody>
          <a:bodyPr wrap="square" rtlCol="0">
            <a:spAutoFit/>
          </a:bodyPr>
          <a:lstStyle/>
          <a:p>
            <a:pPr algn="r"/>
            <a:r>
              <a:rPr lang="en-US" sz="2600" i="1" dirty="0"/>
              <a:t>Mississippi’s Annual Affordable Housing Conference 2022</a:t>
            </a:r>
          </a:p>
        </p:txBody>
      </p:sp>
      <p:sp>
        <p:nvSpPr>
          <p:cNvPr id="5" name="TextBox 4">
            <a:extLst>
              <a:ext uri="{FF2B5EF4-FFF2-40B4-BE49-F238E27FC236}">
                <a16:creationId xmlns:a16="http://schemas.microsoft.com/office/drawing/2014/main" id="{8E04DA6D-EEBE-4887-B9D5-399DB1610374}"/>
              </a:ext>
            </a:extLst>
          </p:cNvPr>
          <p:cNvSpPr txBox="1"/>
          <p:nvPr/>
        </p:nvSpPr>
        <p:spPr>
          <a:xfrm>
            <a:off x="5434947" y="945350"/>
            <a:ext cx="6757053" cy="2554545"/>
          </a:xfrm>
          <a:prstGeom prst="rect">
            <a:avLst/>
          </a:prstGeom>
          <a:noFill/>
        </p:spPr>
        <p:txBody>
          <a:bodyPr wrap="square" rtlCol="0">
            <a:spAutoFit/>
          </a:bodyPr>
          <a:lstStyle/>
          <a:p>
            <a:pPr algn="ctr"/>
            <a:r>
              <a:rPr lang="en-US" sz="8000" b="1" dirty="0"/>
              <a:t>CHEERS TO 30 YEARS!</a:t>
            </a:r>
          </a:p>
        </p:txBody>
      </p:sp>
      <p:pic>
        <p:nvPicPr>
          <p:cNvPr id="7" name="Picture 6" descr="A picture containing drawing&#10;&#10;Description automatically generated">
            <a:extLst>
              <a:ext uri="{FF2B5EF4-FFF2-40B4-BE49-F238E27FC236}">
                <a16:creationId xmlns:a16="http://schemas.microsoft.com/office/drawing/2014/main" id="{00D975A5-7B50-40B1-A471-0A7F85FFB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0710" y="5863113"/>
            <a:ext cx="1571628" cy="628651"/>
          </a:xfrm>
          <a:prstGeom prst="rect">
            <a:avLst/>
          </a:prstGeom>
        </p:spPr>
      </p:pic>
      <p:sp>
        <p:nvSpPr>
          <p:cNvPr id="8" name="TextBox 7">
            <a:extLst>
              <a:ext uri="{FF2B5EF4-FFF2-40B4-BE49-F238E27FC236}">
                <a16:creationId xmlns:a16="http://schemas.microsoft.com/office/drawing/2014/main" id="{6403B0F2-F3BA-40D7-93EB-23C11FD81F72}"/>
              </a:ext>
            </a:extLst>
          </p:cNvPr>
          <p:cNvSpPr txBox="1"/>
          <p:nvPr/>
        </p:nvSpPr>
        <p:spPr>
          <a:xfrm>
            <a:off x="5296437" y="3800835"/>
            <a:ext cx="6647913" cy="1754326"/>
          </a:xfrm>
          <a:prstGeom prst="rect">
            <a:avLst/>
          </a:prstGeom>
          <a:noFill/>
        </p:spPr>
        <p:txBody>
          <a:bodyPr wrap="square" rtlCol="0">
            <a:spAutoFit/>
          </a:bodyPr>
          <a:lstStyle/>
          <a:p>
            <a:pPr algn="r"/>
            <a:r>
              <a:rPr lang="en-US" sz="3600" dirty="0"/>
              <a:t>Beau Rivage Resort &amp; Casino</a:t>
            </a:r>
          </a:p>
          <a:p>
            <a:pPr algn="r"/>
            <a:r>
              <a:rPr lang="en-US" sz="3600" dirty="0"/>
              <a:t>Biloxi, MS</a:t>
            </a:r>
          </a:p>
          <a:p>
            <a:pPr algn="r"/>
            <a:r>
              <a:rPr lang="en-US" sz="3600" dirty="0"/>
              <a:t>March 29-31</a:t>
            </a:r>
          </a:p>
        </p:txBody>
      </p:sp>
    </p:spTree>
    <p:extLst>
      <p:ext uri="{BB962C8B-B14F-4D97-AF65-F5344CB8AC3E}">
        <p14:creationId xmlns:p14="http://schemas.microsoft.com/office/powerpoint/2010/main" val="3498307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695325"/>
            <a:ext cx="9144000" cy="1443037"/>
          </a:xfrm>
        </p:spPr>
        <p:txBody>
          <a:bodyPr>
            <a:normAutofit/>
          </a:bodyPr>
          <a:lstStyle/>
          <a:p>
            <a:r>
              <a:rPr lang="en-US" sz="4400" b="1" i="0" dirty="0">
                <a:solidFill>
                  <a:srgbClr val="34648A"/>
                </a:solidFill>
                <a:effectLst/>
                <a:latin typeface="PT Serif" panose="020B0604020202020204" pitchFamily="18" charset="0"/>
              </a:rPr>
              <a:t>Understanding the LIHTC Mapping Layers</a:t>
            </a:r>
            <a:endParaRPr lang="en-US" sz="4400" dirty="0"/>
          </a:p>
        </p:txBody>
      </p:sp>
      <p:pic>
        <p:nvPicPr>
          <p:cNvPr id="5" name="Picture 4">
            <a:extLst>
              <a:ext uri="{FF2B5EF4-FFF2-40B4-BE49-F238E27FC236}">
                <a16:creationId xmlns:a16="http://schemas.microsoft.com/office/drawing/2014/main" id="{91C98B3E-C49E-40A3-B495-BB402A69EC0C}"/>
              </a:ext>
            </a:extLst>
          </p:cNvPr>
          <p:cNvPicPr>
            <a:picLocks noChangeAspect="1"/>
          </p:cNvPicPr>
          <p:nvPr/>
        </p:nvPicPr>
        <p:blipFill>
          <a:blip r:embed="rId2"/>
          <a:stretch>
            <a:fillRect/>
          </a:stretch>
        </p:blipFill>
        <p:spPr>
          <a:xfrm>
            <a:off x="1967086" y="2474117"/>
            <a:ext cx="8700914" cy="2755108"/>
          </a:xfrm>
          <a:prstGeom prst="rect">
            <a:avLst/>
          </a:prstGeom>
        </p:spPr>
      </p:pic>
    </p:spTree>
    <p:extLst>
      <p:ext uri="{BB962C8B-B14F-4D97-AF65-F5344CB8AC3E}">
        <p14:creationId xmlns:p14="http://schemas.microsoft.com/office/powerpoint/2010/main" val="1275739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695325"/>
            <a:ext cx="9144000" cy="1443037"/>
          </a:xfrm>
        </p:spPr>
        <p:txBody>
          <a:bodyPr>
            <a:normAutofit/>
          </a:bodyPr>
          <a:lstStyle/>
          <a:p>
            <a:r>
              <a:rPr lang="en-US" sz="4400" b="1" i="0">
                <a:solidFill>
                  <a:srgbClr val="34648A"/>
                </a:solidFill>
                <a:effectLst/>
                <a:latin typeface="PT Serif" panose="020B0604020202020204" pitchFamily="18" charset="0"/>
              </a:rPr>
              <a:t>Understanding the LIHTC Mapping Layers</a:t>
            </a:r>
            <a:endParaRPr lang="en-US" sz="4400" dirty="0"/>
          </a:p>
        </p:txBody>
      </p:sp>
      <p:pic>
        <p:nvPicPr>
          <p:cNvPr id="5" name="Picture 4">
            <a:extLst>
              <a:ext uri="{FF2B5EF4-FFF2-40B4-BE49-F238E27FC236}">
                <a16:creationId xmlns:a16="http://schemas.microsoft.com/office/drawing/2014/main" id="{85BE8719-6E03-43CB-A508-150E4FB0F8BC}"/>
              </a:ext>
            </a:extLst>
          </p:cNvPr>
          <p:cNvPicPr>
            <a:picLocks noChangeAspect="1"/>
          </p:cNvPicPr>
          <p:nvPr/>
        </p:nvPicPr>
        <p:blipFill>
          <a:blip r:embed="rId2"/>
          <a:stretch>
            <a:fillRect/>
          </a:stretch>
        </p:blipFill>
        <p:spPr>
          <a:xfrm>
            <a:off x="2014537" y="2209800"/>
            <a:ext cx="8410575" cy="3733800"/>
          </a:xfrm>
          <a:prstGeom prst="rect">
            <a:avLst/>
          </a:prstGeom>
        </p:spPr>
      </p:pic>
    </p:spTree>
    <p:extLst>
      <p:ext uri="{BB962C8B-B14F-4D97-AF65-F5344CB8AC3E}">
        <p14:creationId xmlns:p14="http://schemas.microsoft.com/office/powerpoint/2010/main" val="3610605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695325"/>
            <a:ext cx="9144000" cy="1443037"/>
          </a:xfrm>
        </p:spPr>
        <p:txBody>
          <a:bodyPr>
            <a:normAutofit/>
          </a:bodyPr>
          <a:lstStyle/>
          <a:p>
            <a:r>
              <a:rPr lang="en-US" sz="4400" b="1" i="0" dirty="0">
                <a:solidFill>
                  <a:srgbClr val="34648A"/>
                </a:solidFill>
                <a:effectLst/>
                <a:latin typeface="PT Serif" panose="020B0604020202020204" pitchFamily="18" charset="0"/>
              </a:rPr>
              <a:t>Understanding the LIHTC Mapping Layers</a:t>
            </a:r>
            <a:endParaRPr lang="en-US" sz="4400" dirty="0"/>
          </a:p>
        </p:txBody>
      </p:sp>
      <p:pic>
        <p:nvPicPr>
          <p:cNvPr id="5" name="Picture 4">
            <a:extLst>
              <a:ext uri="{FF2B5EF4-FFF2-40B4-BE49-F238E27FC236}">
                <a16:creationId xmlns:a16="http://schemas.microsoft.com/office/drawing/2014/main" id="{D08534A1-B03E-498E-B891-59CE0E4C3437}"/>
              </a:ext>
            </a:extLst>
          </p:cNvPr>
          <p:cNvPicPr>
            <a:picLocks noChangeAspect="1"/>
          </p:cNvPicPr>
          <p:nvPr/>
        </p:nvPicPr>
        <p:blipFill>
          <a:blip r:embed="rId2"/>
          <a:stretch>
            <a:fillRect/>
          </a:stretch>
        </p:blipFill>
        <p:spPr>
          <a:xfrm>
            <a:off x="1951010" y="2540794"/>
            <a:ext cx="8821765" cy="2757488"/>
          </a:xfrm>
          <a:prstGeom prst="rect">
            <a:avLst/>
          </a:prstGeom>
        </p:spPr>
      </p:pic>
    </p:spTree>
    <p:extLst>
      <p:ext uri="{BB962C8B-B14F-4D97-AF65-F5344CB8AC3E}">
        <p14:creationId xmlns:p14="http://schemas.microsoft.com/office/powerpoint/2010/main" val="723117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695325"/>
            <a:ext cx="9144000" cy="1443037"/>
          </a:xfrm>
        </p:spPr>
        <p:txBody>
          <a:bodyPr>
            <a:normAutofit/>
          </a:bodyPr>
          <a:lstStyle/>
          <a:p>
            <a:r>
              <a:rPr lang="en-US" sz="4400" b="1" i="0" dirty="0">
                <a:solidFill>
                  <a:srgbClr val="34648A"/>
                </a:solidFill>
                <a:effectLst/>
                <a:latin typeface="PT Serif" panose="020B0604020202020204" pitchFamily="18" charset="0"/>
              </a:rPr>
              <a:t>Understanding the LIHTC Mapping Layers</a:t>
            </a:r>
            <a:endParaRPr lang="en-US" sz="4400" dirty="0"/>
          </a:p>
        </p:txBody>
      </p:sp>
      <p:pic>
        <p:nvPicPr>
          <p:cNvPr id="5" name="Picture 4">
            <a:extLst>
              <a:ext uri="{FF2B5EF4-FFF2-40B4-BE49-F238E27FC236}">
                <a16:creationId xmlns:a16="http://schemas.microsoft.com/office/drawing/2014/main" id="{B9EEA817-1A67-49EB-BD33-550E63EB6C0F}"/>
              </a:ext>
            </a:extLst>
          </p:cNvPr>
          <p:cNvPicPr>
            <a:picLocks noChangeAspect="1"/>
          </p:cNvPicPr>
          <p:nvPr/>
        </p:nvPicPr>
        <p:blipFill>
          <a:blip r:embed="rId2"/>
          <a:stretch>
            <a:fillRect/>
          </a:stretch>
        </p:blipFill>
        <p:spPr>
          <a:xfrm>
            <a:off x="2447925" y="2251673"/>
            <a:ext cx="7562850" cy="4358678"/>
          </a:xfrm>
          <a:prstGeom prst="rect">
            <a:avLst/>
          </a:prstGeom>
        </p:spPr>
      </p:pic>
    </p:spTree>
    <p:extLst>
      <p:ext uri="{BB962C8B-B14F-4D97-AF65-F5344CB8AC3E}">
        <p14:creationId xmlns:p14="http://schemas.microsoft.com/office/powerpoint/2010/main" val="3059600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695325"/>
            <a:ext cx="9144000" cy="1443037"/>
          </a:xfrm>
        </p:spPr>
        <p:txBody>
          <a:bodyPr>
            <a:normAutofit/>
          </a:bodyPr>
          <a:lstStyle/>
          <a:p>
            <a:r>
              <a:rPr lang="en-US" sz="4400" b="1" i="0" dirty="0">
                <a:solidFill>
                  <a:srgbClr val="34648A"/>
                </a:solidFill>
                <a:effectLst/>
                <a:latin typeface="PT Serif" panose="020B0604020202020204" pitchFamily="18" charset="0"/>
              </a:rPr>
              <a:t>Understanding the LIHTC Mapping Layers</a:t>
            </a:r>
            <a:endParaRPr lang="en-US" sz="4400" dirty="0"/>
          </a:p>
        </p:txBody>
      </p:sp>
      <p:pic>
        <p:nvPicPr>
          <p:cNvPr id="5" name="Picture 4">
            <a:extLst>
              <a:ext uri="{FF2B5EF4-FFF2-40B4-BE49-F238E27FC236}">
                <a16:creationId xmlns:a16="http://schemas.microsoft.com/office/drawing/2014/main" id="{53D91EDE-D1AB-4265-AC5C-D65193D5FE3D}"/>
              </a:ext>
            </a:extLst>
          </p:cNvPr>
          <p:cNvPicPr>
            <a:picLocks noChangeAspect="1"/>
          </p:cNvPicPr>
          <p:nvPr/>
        </p:nvPicPr>
        <p:blipFill>
          <a:blip r:embed="rId2"/>
          <a:stretch>
            <a:fillRect/>
          </a:stretch>
        </p:blipFill>
        <p:spPr>
          <a:xfrm>
            <a:off x="2110740" y="2453004"/>
            <a:ext cx="8228648" cy="3622675"/>
          </a:xfrm>
          <a:prstGeom prst="rect">
            <a:avLst/>
          </a:prstGeom>
        </p:spPr>
      </p:pic>
    </p:spTree>
    <p:extLst>
      <p:ext uri="{BB962C8B-B14F-4D97-AF65-F5344CB8AC3E}">
        <p14:creationId xmlns:p14="http://schemas.microsoft.com/office/powerpoint/2010/main" val="717214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695325"/>
            <a:ext cx="9144000" cy="1443037"/>
          </a:xfrm>
        </p:spPr>
        <p:txBody>
          <a:bodyPr>
            <a:normAutofit/>
          </a:bodyPr>
          <a:lstStyle/>
          <a:p>
            <a:r>
              <a:rPr lang="en-US" sz="4400" b="1" i="0" dirty="0">
                <a:solidFill>
                  <a:srgbClr val="34648A"/>
                </a:solidFill>
                <a:effectLst/>
                <a:latin typeface="PT Serif" panose="020B0604020202020204" pitchFamily="18" charset="0"/>
              </a:rPr>
              <a:t>Understanding the LIHTC Mapping Layers</a:t>
            </a:r>
            <a:endParaRPr lang="en-US" sz="4400" dirty="0"/>
          </a:p>
        </p:txBody>
      </p:sp>
      <p:pic>
        <p:nvPicPr>
          <p:cNvPr id="5" name="Picture 4">
            <a:extLst>
              <a:ext uri="{FF2B5EF4-FFF2-40B4-BE49-F238E27FC236}">
                <a16:creationId xmlns:a16="http://schemas.microsoft.com/office/drawing/2014/main" id="{B65F3CD3-9E16-45C2-A108-0B4A0A834308}"/>
              </a:ext>
            </a:extLst>
          </p:cNvPr>
          <p:cNvPicPr>
            <a:picLocks noChangeAspect="1"/>
          </p:cNvPicPr>
          <p:nvPr/>
        </p:nvPicPr>
        <p:blipFill>
          <a:blip r:embed="rId2"/>
          <a:stretch>
            <a:fillRect/>
          </a:stretch>
        </p:blipFill>
        <p:spPr>
          <a:xfrm>
            <a:off x="1256876" y="2541905"/>
            <a:ext cx="10654250" cy="3620770"/>
          </a:xfrm>
          <a:prstGeom prst="rect">
            <a:avLst/>
          </a:prstGeom>
        </p:spPr>
      </p:pic>
    </p:spTree>
    <p:extLst>
      <p:ext uri="{BB962C8B-B14F-4D97-AF65-F5344CB8AC3E}">
        <p14:creationId xmlns:p14="http://schemas.microsoft.com/office/powerpoint/2010/main" val="1250351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695325"/>
            <a:ext cx="9144000" cy="1443037"/>
          </a:xfrm>
        </p:spPr>
        <p:txBody>
          <a:bodyPr>
            <a:normAutofit/>
          </a:bodyPr>
          <a:lstStyle/>
          <a:p>
            <a:r>
              <a:rPr lang="en-US" sz="4400" b="1" i="0" dirty="0">
                <a:solidFill>
                  <a:srgbClr val="34648A"/>
                </a:solidFill>
                <a:effectLst/>
                <a:latin typeface="PT Serif" panose="020B0604020202020204" pitchFamily="18" charset="0"/>
              </a:rPr>
              <a:t>Understanding the LIHTC Mapping Layers</a:t>
            </a:r>
            <a:endParaRPr lang="en-US" sz="4400" dirty="0"/>
          </a:p>
        </p:txBody>
      </p:sp>
      <p:pic>
        <p:nvPicPr>
          <p:cNvPr id="4" name="Picture 3">
            <a:extLst>
              <a:ext uri="{FF2B5EF4-FFF2-40B4-BE49-F238E27FC236}">
                <a16:creationId xmlns:a16="http://schemas.microsoft.com/office/drawing/2014/main" id="{129401BF-91B1-4F1E-BB1A-FC474FAC69E7}"/>
              </a:ext>
            </a:extLst>
          </p:cNvPr>
          <p:cNvPicPr>
            <a:picLocks noChangeAspect="1"/>
          </p:cNvPicPr>
          <p:nvPr/>
        </p:nvPicPr>
        <p:blipFill>
          <a:blip r:embed="rId2"/>
          <a:stretch>
            <a:fillRect/>
          </a:stretch>
        </p:blipFill>
        <p:spPr>
          <a:xfrm>
            <a:off x="1279918" y="2288257"/>
            <a:ext cx="10478695" cy="3579143"/>
          </a:xfrm>
          <a:prstGeom prst="rect">
            <a:avLst/>
          </a:prstGeom>
        </p:spPr>
      </p:pic>
    </p:spTree>
    <p:extLst>
      <p:ext uri="{BB962C8B-B14F-4D97-AF65-F5344CB8AC3E}">
        <p14:creationId xmlns:p14="http://schemas.microsoft.com/office/powerpoint/2010/main" val="3586446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695325"/>
            <a:ext cx="9144000" cy="1443037"/>
          </a:xfrm>
        </p:spPr>
        <p:txBody>
          <a:bodyPr>
            <a:normAutofit/>
          </a:bodyPr>
          <a:lstStyle/>
          <a:p>
            <a:r>
              <a:rPr lang="en-US" sz="4400" b="1" i="0" dirty="0">
                <a:solidFill>
                  <a:srgbClr val="34648A"/>
                </a:solidFill>
                <a:effectLst/>
                <a:latin typeface="PT Serif" panose="020B0604020202020204" pitchFamily="18" charset="0"/>
              </a:rPr>
              <a:t>Understanding the LIHTC Mapping Layers</a:t>
            </a:r>
            <a:endParaRPr lang="en-US" sz="4400" dirty="0"/>
          </a:p>
        </p:txBody>
      </p:sp>
      <p:pic>
        <p:nvPicPr>
          <p:cNvPr id="4" name="Picture 3">
            <a:extLst>
              <a:ext uri="{FF2B5EF4-FFF2-40B4-BE49-F238E27FC236}">
                <a16:creationId xmlns:a16="http://schemas.microsoft.com/office/drawing/2014/main" id="{AC1B2593-0E51-48EB-8486-C68D9DBE6616}"/>
              </a:ext>
            </a:extLst>
          </p:cNvPr>
          <p:cNvPicPr>
            <a:picLocks noChangeAspect="1"/>
          </p:cNvPicPr>
          <p:nvPr/>
        </p:nvPicPr>
        <p:blipFill>
          <a:blip r:embed="rId2"/>
          <a:stretch>
            <a:fillRect/>
          </a:stretch>
        </p:blipFill>
        <p:spPr>
          <a:xfrm>
            <a:off x="1295400" y="2366486"/>
            <a:ext cx="10339387" cy="2467451"/>
          </a:xfrm>
          <a:prstGeom prst="rect">
            <a:avLst/>
          </a:prstGeom>
        </p:spPr>
      </p:pic>
    </p:spTree>
    <p:extLst>
      <p:ext uri="{BB962C8B-B14F-4D97-AF65-F5344CB8AC3E}">
        <p14:creationId xmlns:p14="http://schemas.microsoft.com/office/powerpoint/2010/main" val="2455940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695325"/>
            <a:ext cx="9144000" cy="1443037"/>
          </a:xfrm>
        </p:spPr>
        <p:txBody>
          <a:bodyPr>
            <a:normAutofit/>
          </a:bodyPr>
          <a:lstStyle/>
          <a:p>
            <a:r>
              <a:rPr lang="en-US" sz="4400" b="1" i="0" dirty="0">
                <a:solidFill>
                  <a:srgbClr val="34648A"/>
                </a:solidFill>
                <a:effectLst/>
                <a:latin typeface="PT Serif" panose="020B0604020202020204" pitchFamily="18" charset="0"/>
              </a:rPr>
              <a:t>Understanding the LIHTC Mapping Layers</a:t>
            </a:r>
            <a:endParaRPr lang="en-US" sz="4400" dirty="0"/>
          </a:p>
        </p:txBody>
      </p:sp>
      <p:pic>
        <p:nvPicPr>
          <p:cNvPr id="7" name="Picture 6">
            <a:extLst>
              <a:ext uri="{FF2B5EF4-FFF2-40B4-BE49-F238E27FC236}">
                <a16:creationId xmlns:a16="http://schemas.microsoft.com/office/drawing/2014/main" id="{9F01565C-5069-405F-92F2-AC00FC636AFA}"/>
              </a:ext>
            </a:extLst>
          </p:cNvPr>
          <p:cNvPicPr>
            <a:picLocks noChangeAspect="1"/>
          </p:cNvPicPr>
          <p:nvPr/>
        </p:nvPicPr>
        <p:blipFill>
          <a:blip r:embed="rId2"/>
          <a:stretch>
            <a:fillRect/>
          </a:stretch>
        </p:blipFill>
        <p:spPr>
          <a:xfrm>
            <a:off x="1391919" y="2455452"/>
            <a:ext cx="10332721" cy="3183348"/>
          </a:xfrm>
          <a:prstGeom prst="rect">
            <a:avLst/>
          </a:prstGeom>
        </p:spPr>
      </p:pic>
    </p:spTree>
    <p:extLst>
      <p:ext uri="{BB962C8B-B14F-4D97-AF65-F5344CB8AC3E}">
        <p14:creationId xmlns:p14="http://schemas.microsoft.com/office/powerpoint/2010/main" val="3652263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695325"/>
            <a:ext cx="9144000" cy="1443037"/>
          </a:xfrm>
        </p:spPr>
        <p:txBody>
          <a:bodyPr>
            <a:normAutofit/>
          </a:bodyPr>
          <a:lstStyle/>
          <a:p>
            <a:r>
              <a:rPr lang="en-US" sz="4400" b="1" i="0" dirty="0">
                <a:solidFill>
                  <a:srgbClr val="34648A"/>
                </a:solidFill>
                <a:effectLst/>
                <a:latin typeface="PT Serif" panose="020B0604020202020204" pitchFamily="18" charset="0"/>
              </a:rPr>
              <a:t>Understanding the LIHTC Mapping Layers</a:t>
            </a:r>
            <a:endParaRPr lang="en-US" sz="4400" dirty="0"/>
          </a:p>
        </p:txBody>
      </p:sp>
      <p:pic>
        <p:nvPicPr>
          <p:cNvPr id="7" name="Picture 6">
            <a:extLst>
              <a:ext uri="{FF2B5EF4-FFF2-40B4-BE49-F238E27FC236}">
                <a16:creationId xmlns:a16="http://schemas.microsoft.com/office/drawing/2014/main" id="{8C1CBB52-6D6D-48F7-8DDB-32EC61BA5B2A}"/>
              </a:ext>
            </a:extLst>
          </p:cNvPr>
          <p:cNvPicPr>
            <a:picLocks noChangeAspect="1"/>
          </p:cNvPicPr>
          <p:nvPr/>
        </p:nvPicPr>
        <p:blipFill>
          <a:blip r:embed="rId2"/>
          <a:stretch>
            <a:fillRect/>
          </a:stretch>
        </p:blipFill>
        <p:spPr>
          <a:xfrm>
            <a:off x="1073785" y="2243137"/>
            <a:ext cx="10991216" cy="4338638"/>
          </a:xfrm>
          <a:prstGeom prst="rect">
            <a:avLst/>
          </a:prstGeom>
        </p:spPr>
      </p:pic>
    </p:spTree>
    <p:extLst>
      <p:ext uri="{BB962C8B-B14F-4D97-AF65-F5344CB8AC3E}">
        <p14:creationId xmlns:p14="http://schemas.microsoft.com/office/powerpoint/2010/main" val="3463327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771525"/>
            <a:ext cx="9144000" cy="1452562"/>
          </a:xfrm>
        </p:spPr>
        <p:txBody>
          <a:bodyPr>
            <a:normAutofit/>
          </a:bodyPr>
          <a:lstStyle/>
          <a:p>
            <a:r>
              <a:rPr lang="en-US" sz="4400" b="1" i="0" dirty="0">
                <a:solidFill>
                  <a:srgbClr val="34648A"/>
                </a:solidFill>
                <a:effectLst/>
                <a:latin typeface="PT Serif" panose="020B0604020202020204" pitchFamily="18" charset="0"/>
              </a:rPr>
              <a:t>Understanding the LIHTC Mapping Layers</a:t>
            </a:r>
            <a:endParaRPr lang="en-US" sz="4400" dirty="0"/>
          </a:p>
        </p:txBody>
      </p:sp>
      <p:sp>
        <p:nvSpPr>
          <p:cNvPr id="3" name="Subtitle 2">
            <a:extLst>
              <a:ext uri="{FF2B5EF4-FFF2-40B4-BE49-F238E27FC236}">
                <a16:creationId xmlns:a16="http://schemas.microsoft.com/office/drawing/2014/main" id="{3B4A4338-0E04-4B72-96B1-8607524294EE}"/>
              </a:ext>
            </a:extLst>
          </p:cNvPr>
          <p:cNvSpPr>
            <a:spLocks noGrp="1"/>
          </p:cNvSpPr>
          <p:nvPr>
            <p:ph type="subTitle" idx="1"/>
          </p:nvPr>
        </p:nvSpPr>
        <p:spPr>
          <a:xfrm>
            <a:off x="1524000" y="2859088"/>
            <a:ext cx="9144000" cy="3046412"/>
          </a:xfrm>
        </p:spPr>
        <p:txBody>
          <a:bodyPr>
            <a:normAutofit/>
          </a:bodyPr>
          <a:lstStyle/>
          <a:p>
            <a:r>
              <a:rPr lang="en-US" sz="3200" b="0" i="0" dirty="0">
                <a:solidFill>
                  <a:srgbClr val="0F1011"/>
                </a:solidFill>
                <a:effectLst/>
                <a:latin typeface="Calibri" panose="020F0502020204030204" pitchFamily="34" charset="0"/>
                <a:cs typeface="Calibri" panose="020F0502020204030204" pitchFamily="34" charset="0"/>
              </a:rPr>
              <a:t>Map Layers are considered by some as the holy grail of LIHTC location. This workshop will present the underlying data used to determine the layers and allow participants to suggest ways that geographic datasets can be displayed differently on maps in the future.</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8061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695325"/>
            <a:ext cx="9144000" cy="1443037"/>
          </a:xfrm>
        </p:spPr>
        <p:txBody>
          <a:bodyPr>
            <a:normAutofit/>
          </a:bodyPr>
          <a:lstStyle/>
          <a:p>
            <a:r>
              <a:rPr lang="en-US" sz="4400" b="1" i="0" dirty="0">
                <a:solidFill>
                  <a:srgbClr val="34648A"/>
                </a:solidFill>
                <a:effectLst/>
                <a:latin typeface="PT Serif" panose="020B0604020202020204" pitchFamily="18" charset="0"/>
              </a:rPr>
              <a:t>Understanding the LIHTC Mapping Layers</a:t>
            </a:r>
            <a:endParaRPr lang="en-US" sz="4400" dirty="0"/>
          </a:p>
        </p:txBody>
      </p:sp>
      <p:pic>
        <p:nvPicPr>
          <p:cNvPr id="9" name="Picture 8">
            <a:extLst>
              <a:ext uri="{FF2B5EF4-FFF2-40B4-BE49-F238E27FC236}">
                <a16:creationId xmlns:a16="http://schemas.microsoft.com/office/drawing/2014/main" id="{A1853E58-4ED4-4C1F-92BF-1BFFFECB8522}"/>
              </a:ext>
            </a:extLst>
          </p:cNvPr>
          <p:cNvPicPr>
            <a:picLocks noChangeAspect="1"/>
          </p:cNvPicPr>
          <p:nvPr/>
        </p:nvPicPr>
        <p:blipFill>
          <a:blip r:embed="rId2"/>
          <a:stretch>
            <a:fillRect/>
          </a:stretch>
        </p:blipFill>
        <p:spPr>
          <a:xfrm>
            <a:off x="909320" y="2514600"/>
            <a:ext cx="11125200" cy="3648075"/>
          </a:xfrm>
          <a:prstGeom prst="rect">
            <a:avLst/>
          </a:prstGeom>
        </p:spPr>
      </p:pic>
    </p:spTree>
    <p:extLst>
      <p:ext uri="{BB962C8B-B14F-4D97-AF65-F5344CB8AC3E}">
        <p14:creationId xmlns:p14="http://schemas.microsoft.com/office/powerpoint/2010/main" val="3015470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695325"/>
            <a:ext cx="9144000" cy="1443037"/>
          </a:xfrm>
        </p:spPr>
        <p:txBody>
          <a:bodyPr>
            <a:normAutofit/>
          </a:bodyPr>
          <a:lstStyle/>
          <a:p>
            <a:r>
              <a:rPr lang="en-US" sz="4400" b="1" i="0" dirty="0">
                <a:solidFill>
                  <a:srgbClr val="34648A"/>
                </a:solidFill>
                <a:effectLst/>
                <a:latin typeface="PT Serif" panose="020B0604020202020204" pitchFamily="18" charset="0"/>
              </a:rPr>
              <a:t>Understanding the LIHTC Mapping Layers</a:t>
            </a:r>
            <a:endParaRPr lang="en-US" sz="4400" dirty="0"/>
          </a:p>
        </p:txBody>
      </p:sp>
      <p:pic>
        <p:nvPicPr>
          <p:cNvPr id="4" name="Picture 3">
            <a:extLst>
              <a:ext uri="{FF2B5EF4-FFF2-40B4-BE49-F238E27FC236}">
                <a16:creationId xmlns:a16="http://schemas.microsoft.com/office/drawing/2014/main" id="{E8CBFFAA-FE70-4B08-9808-BAA28940F25D}"/>
              </a:ext>
            </a:extLst>
          </p:cNvPr>
          <p:cNvPicPr>
            <a:picLocks noChangeAspect="1"/>
          </p:cNvPicPr>
          <p:nvPr/>
        </p:nvPicPr>
        <p:blipFill>
          <a:blip r:embed="rId2"/>
          <a:stretch>
            <a:fillRect/>
          </a:stretch>
        </p:blipFill>
        <p:spPr>
          <a:xfrm>
            <a:off x="1071562" y="2442329"/>
            <a:ext cx="10710863" cy="3834646"/>
          </a:xfrm>
          <a:prstGeom prst="rect">
            <a:avLst/>
          </a:prstGeom>
        </p:spPr>
      </p:pic>
    </p:spTree>
    <p:extLst>
      <p:ext uri="{BB962C8B-B14F-4D97-AF65-F5344CB8AC3E}">
        <p14:creationId xmlns:p14="http://schemas.microsoft.com/office/powerpoint/2010/main" val="4099162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695325"/>
            <a:ext cx="9144000" cy="1443037"/>
          </a:xfrm>
        </p:spPr>
        <p:txBody>
          <a:bodyPr>
            <a:normAutofit/>
          </a:bodyPr>
          <a:lstStyle/>
          <a:p>
            <a:r>
              <a:rPr lang="en-US" sz="4400" b="1" i="0" dirty="0">
                <a:solidFill>
                  <a:srgbClr val="34648A"/>
                </a:solidFill>
                <a:effectLst/>
                <a:latin typeface="PT Serif" panose="020B0604020202020204" pitchFamily="18" charset="0"/>
              </a:rPr>
              <a:t>Understanding the LIHTC Mapping Layers</a:t>
            </a:r>
            <a:endParaRPr lang="en-US" sz="4400" dirty="0"/>
          </a:p>
        </p:txBody>
      </p:sp>
      <p:pic>
        <p:nvPicPr>
          <p:cNvPr id="5" name="Picture 4">
            <a:extLst>
              <a:ext uri="{FF2B5EF4-FFF2-40B4-BE49-F238E27FC236}">
                <a16:creationId xmlns:a16="http://schemas.microsoft.com/office/drawing/2014/main" id="{43E545DA-B453-4F57-8958-6864A9EC115D}"/>
              </a:ext>
            </a:extLst>
          </p:cNvPr>
          <p:cNvPicPr>
            <a:picLocks noChangeAspect="1"/>
          </p:cNvPicPr>
          <p:nvPr/>
        </p:nvPicPr>
        <p:blipFill>
          <a:blip r:embed="rId2"/>
          <a:stretch>
            <a:fillRect/>
          </a:stretch>
        </p:blipFill>
        <p:spPr>
          <a:xfrm>
            <a:off x="1524000" y="2324735"/>
            <a:ext cx="4238625" cy="3752850"/>
          </a:xfrm>
          <a:prstGeom prst="rect">
            <a:avLst/>
          </a:prstGeom>
        </p:spPr>
      </p:pic>
      <p:pic>
        <p:nvPicPr>
          <p:cNvPr id="7" name="Picture 6">
            <a:extLst>
              <a:ext uri="{FF2B5EF4-FFF2-40B4-BE49-F238E27FC236}">
                <a16:creationId xmlns:a16="http://schemas.microsoft.com/office/drawing/2014/main" id="{E9CD976B-CDBD-4861-9149-EC3BC5C86D79}"/>
              </a:ext>
            </a:extLst>
          </p:cNvPr>
          <p:cNvPicPr>
            <a:picLocks noChangeAspect="1"/>
          </p:cNvPicPr>
          <p:nvPr/>
        </p:nvPicPr>
        <p:blipFill>
          <a:blip r:embed="rId3"/>
          <a:stretch>
            <a:fillRect/>
          </a:stretch>
        </p:blipFill>
        <p:spPr>
          <a:xfrm>
            <a:off x="7330440" y="2324735"/>
            <a:ext cx="3200400" cy="3752850"/>
          </a:xfrm>
          <a:prstGeom prst="rect">
            <a:avLst/>
          </a:prstGeom>
        </p:spPr>
      </p:pic>
    </p:spTree>
    <p:extLst>
      <p:ext uri="{BB962C8B-B14F-4D97-AF65-F5344CB8AC3E}">
        <p14:creationId xmlns:p14="http://schemas.microsoft.com/office/powerpoint/2010/main" val="2953676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E47195D-EC06-4298-8805-0F0D65997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9267909" y="2023110"/>
            <a:ext cx="2469624" cy="2846070"/>
          </a:xfrm>
        </p:spPr>
        <p:txBody>
          <a:bodyPr anchor="ctr">
            <a:normAutofit/>
          </a:bodyPr>
          <a:lstStyle/>
          <a:p>
            <a:pPr algn="l"/>
            <a:r>
              <a:rPr lang="en-US" sz="2300" b="1" i="0">
                <a:effectLst/>
                <a:latin typeface="PT Serif" panose="020B0604020202020204" pitchFamily="18" charset="0"/>
              </a:rPr>
              <a:t>Understanding the LIHTC Mapping Layers</a:t>
            </a:r>
            <a:endParaRPr lang="en-US" sz="2300"/>
          </a:p>
        </p:txBody>
      </p: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40FC3C6-7709-4D48-B7A2-E7FF3447848B}"/>
              </a:ext>
            </a:extLst>
          </p:cNvPr>
          <p:cNvPicPr>
            <a:picLocks noChangeAspect="1"/>
          </p:cNvPicPr>
          <p:nvPr/>
        </p:nvPicPr>
        <p:blipFill>
          <a:blip r:embed="rId2"/>
          <a:stretch>
            <a:fillRect/>
          </a:stretch>
        </p:blipFill>
        <p:spPr>
          <a:xfrm>
            <a:off x="308000" y="858524"/>
            <a:ext cx="3266514" cy="5211906"/>
          </a:xfrm>
          <a:prstGeom prst="rect">
            <a:avLst/>
          </a:prstGeom>
        </p:spPr>
      </p:pic>
      <p:pic>
        <p:nvPicPr>
          <p:cNvPr id="7" name="Picture 6">
            <a:extLst>
              <a:ext uri="{FF2B5EF4-FFF2-40B4-BE49-F238E27FC236}">
                <a16:creationId xmlns:a16="http://schemas.microsoft.com/office/drawing/2014/main" id="{57EB3F18-66B3-4077-A44A-0C50EACD274A}"/>
              </a:ext>
            </a:extLst>
          </p:cNvPr>
          <p:cNvPicPr>
            <a:picLocks noChangeAspect="1"/>
          </p:cNvPicPr>
          <p:nvPr/>
        </p:nvPicPr>
        <p:blipFill>
          <a:blip r:embed="rId3"/>
          <a:stretch>
            <a:fillRect/>
          </a:stretch>
        </p:blipFill>
        <p:spPr>
          <a:xfrm>
            <a:off x="3923589" y="858523"/>
            <a:ext cx="4353835" cy="4734169"/>
          </a:xfrm>
          <a:prstGeom prst="rect">
            <a:avLst/>
          </a:prstGeom>
        </p:spPr>
      </p:pic>
      <p:sp>
        <p:nvSpPr>
          <p:cNvPr id="9" name="Rectangle 17">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665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E47195D-EC06-4298-8805-0F0D65997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9267909" y="2023110"/>
            <a:ext cx="2469624" cy="2846070"/>
          </a:xfrm>
        </p:spPr>
        <p:txBody>
          <a:bodyPr anchor="ctr">
            <a:normAutofit/>
          </a:bodyPr>
          <a:lstStyle/>
          <a:p>
            <a:pPr algn="l"/>
            <a:r>
              <a:rPr lang="en-US" sz="2300" b="1" i="0">
                <a:effectLst/>
                <a:latin typeface="PT Serif" panose="020B0604020202020204" pitchFamily="18" charset="0"/>
              </a:rPr>
              <a:t>Understanding the LIHTC Mapping Layers</a:t>
            </a:r>
            <a:endParaRPr lang="en-US" sz="2300"/>
          </a:p>
        </p:txBody>
      </p: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EA23B45-9F48-46E1-B47F-058AA397B374}"/>
              </a:ext>
            </a:extLst>
          </p:cNvPr>
          <p:cNvPicPr>
            <a:picLocks noChangeAspect="1"/>
          </p:cNvPicPr>
          <p:nvPr/>
        </p:nvPicPr>
        <p:blipFill>
          <a:blip r:embed="rId2"/>
          <a:stretch>
            <a:fillRect/>
          </a:stretch>
        </p:blipFill>
        <p:spPr>
          <a:xfrm>
            <a:off x="302084" y="858524"/>
            <a:ext cx="3199802" cy="5211906"/>
          </a:xfrm>
          <a:prstGeom prst="rect">
            <a:avLst/>
          </a:prstGeom>
        </p:spPr>
      </p:pic>
      <p:pic>
        <p:nvPicPr>
          <p:cNvPr id="7" name="Picture 6">
            <a:extLst>
              <a:ext uri="{FF2B5EF4-FFF2-40B4-BE49-F238E27FC236}">
                <a16:creationId xmlns:a16="http://schemas.microsoft.com/office/drawing/2014/main" id="{E76481A1-3B42-4869-B975-660ED6F5C10A}"/>
              </a:ext>
            </a:extLst>
          </p:cNvPr>
          <p:cNvPicPr>
            <a:picLocks noChangeAspect="1"/>
          </p:cNvPicPr>
          <p:nvPr/>
        </p:nvPicPr>
        <p:blipFill>
          <a:blip r:embed="rId3"/>
          <a:stretch>
            <a:fillRect/>
          </a:stretch>
        </p:blipFill>
        <p:spPr>
          <a:xfrm>
            <a:off x="3791118" y="858524"/>
            <a:ext cx="4441487" cy="4810756"/>
          </a:xfrm>
          <a:prstGeom prst="rect">
            <a:avLst/>
          </a:prstGeom>
        </p:spPr>
      </p:pic>
      <p:sp>
        <p:nvSpPr>
          <p:cNvPr id="18" name="Rectangle 17">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083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1EC1228-8B00-4D31-8616-AAB846D68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9267909" y="2023110"/>
            <a:ext cx="2469624" cy="2846070"/>
          </a:xfrm>
        </p:spPr>
        <p:txBody>
          <a:bodyPr anchor="ctr">
            <a:normAutofit/>
          </a:bodyPr>
          <a:lstStyle/>
          <a:p>
            <a:pPr algn="l"/>
            <a:r>
              <a:rPr lang="en-US" sz="2300" b="1" i="0">
                <a:effectLst/>
                <a:latin typeface="PT Serif" panose="020B0604020202020204" pitchFamily="18" charset="0"/>
              </a:rPr>
              <a:t>Understanding the LIHTC Mapping Layers</a:t>
            </a:r>
            <a:endParaRPr lang="en-US" sz="2300"/>
          </a:p>
        </p:txBody>
      </p:sp>
      <p:sp>
        <p:nvSpPr>
          <p:cNvPr id="25" name="Rectangle 2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BFD18DA-294D-47DA-9821-F28DBB17A65A}"/>
              </a:ext>
            </a:extLst>
          </p:cNvPr>
          <p:cNvPicPr>
            <a:picLocks noChangeAspect="1"/>
          </p:cNvPicPr>
          <p:nvPr/>
        </p:nvPicPr>
        <p:blipFill rotWithShape="1">
          <a:blip r:embed="rId2"/>
          <a:srcRect t="11457" r="-3" b="-3"/>
          <a:stretch/>
        </p:blipFill>
        <p:spPr>
          <a:xfrm>
            <a:off x="207198" y="858525"/>
            <a:ext cx="3566623" cy="5044435"/>
          </a:xfrm>
          <a:prstGeom prst="rect">
            <a:avLst/>
          </a:prstGeom>
        </p:spPr>
      </p:pic>
      <p:sp>
        <p:nvSpPr>
          <p:cNvPr id="29" name="Rectangle 28">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1DAB3AB-881C-4A4A-B163-CC6E2ADEA279}"/>
              </a:ext>
            </a:extLst>
          </p:cNvPr>
          <p:cNvPicPr>
            <a:picLocks noChangeAspect="1"/>
          </p:cNvPicPr>
          <p:nvPr/>
        </p:nvPicPr>
        <p:blipFill>
          <a:blip r:embed="rId3"/>
          <a:stretch>
            <a:fillRect/>
          </a:stretch>
        </p:blipFill>
        <p:spPr>
          <a:xfrm>
            <a:off x="3924190" y="858525"/>
            <a:ext cx="4355135" cy="4954883"/>
          </a:xfrm>
          <a:prstGeom prst="rect">
            <a:avLst/>
          </a:prstGeom>
        </p:spPr>
      </p:pic>
    </p:spTree>
    <p:extLst>
      <p:ext uri="{BB962C8B-B14F-4D97-AF65-F5344CB8AC3E}">
        <p14:creationId xmlns:p14="http://schemas.microsoft.com/office/powerpoint/2010/main" val="263269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E47195D-EC06-4298-8805-0F0D65997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9267909" y="2023110"/>
            <a:ext cx="2469624" cy="2846070"/>
          </a:xfrm>
        </p:spPr>
        <p:txBody>
          <a:bodyPr anchor="ctr">
            <a:normAutofit/>
          </a:bodyPr>
          <a:lstStyle/>
          <a:p>
            <a:pPr algn="l"/>
            <a:r>
              <a:rPr lang="en-US" sz="2300" b="1" i="0">
                <a:effectLst/>
                <a:latin typeface="PT Serif" panose="020B0604020202020204" pitchFamily="18" charset="0"/>
              </a:rPr>
              <a:t>Understanding the LIHTC Mapping Layers</a:t>
            </a:r>
            <a:endParaRPr lang="en-US" sz="2300"/>
          </a:p>
        </p:txBody>
      </p: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FE8443A-7FEE-42DE-BD99-B351E898C5D5}"/>
              </a:ext>
            </a:extLst>
          </p:cNvPr>
          <p:cNvPicPr>
            <a:picLocks noChangeAspect="1"/>
          </p:cNvPicPr>
          <p:nvPr/>
        </p:nvPicPr>
        <p:blipFill>
          <a:blip r:embed="rId2"/>
          <a:stretch>
            <a:fillRect/>
          </a:stretch>
        </p:blipFill>
        <p:spPr>
          <a:xfrm>
            <a:off x="302084" y="664308"/>
            <a:ext cx="3164889" cy="5211906"/>
          </a:xfrm>
          <a:prstGeom prst="rect">
            <a:avLst/>
          </a:prstGeom>
        </p:spPr>
      </p:pic>
      <p:pic>
        <p:nvPicPr>
          <p:cNvPr id="7" name="Picture 6">
            <a:extLst>
              <a:ext uri="{FF2B5EF4-FFF2-40B4-BE49-F238E27FC236}">
                <a16:creationId xmlns:a16="http://schemas.microsoft.com/office/drawing/2014/main" id="{A06F4C7B-4189-4512-84E8-71A246046145}"/>
              </a:ext>
            </a:extLst>
          </p:cNvPr>
          <p:cNvPicPr>
            <a:picLocks noChangeAspect="1"/>
          </p:cNvPicPr>
          <p:nvPr/>
        </p:nvPicPr>
        <p:blipFill>
          <a:blip r:embed="rId3"/>
          <a:stretch>
            <a:fillRect/>
          </a:stretch>
        </p:blipFill>
        <p:spPr>
          <a:xfrm>
            <a:off x="3694114" y="747539"/>
            <a:ext cx="4585212" cy="4921741"/>
          </a:xfrm>
          <a:prstGeom prst="rect">
            <a:avLst/>
          </a:prstGeom>
        </p:spPr>
      </p:pic>
      <p:sp>
        <p:nvSpPr>
          <p:cNvPr id="18" name="Rectangle 17">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296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E47195D-EC06-4298-8805-0F0D65997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9267909" y="2023110"/>
            <a:ext cx="2469624" cy="2846070"/>
          </a:xfrm>
        </p:spPr>
        <p:txBody>
          <a:bodyPr anchor="ctr">
            <a:normAutofit/>
          </a:bodyPr>
          <a:lstStyle/>
          <a:p>
            <a:pPr algn="l"/>
            <a:r>
              <a:rPr lang="en-US" sz="2300" b="1" i="0">
                <a:effectLst/>
                <a:latin typeface="PT Serif" panose="020B0604020202020204" pitchFamily="18" charset="0"/>
              </a:rPr>
              <a:t>Understanding the LIHTC Mapping Layers</a:t>
            </a:r>
            <a:endParaRPr lang="en-US" sz="2300"/>
          </a:p>
        </p:txBody>
      </p: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1D3550-4E38-4327-8B96-2FF59E792A60}"/>
              </a:ext>
            </a:extLst>
          </p:cNvPr>
          <p:cNvPicPr>
            <a:picLocks noChangeAspect="1"/>
          </p:cNvPicPr>
          <p:nvPr/>
        </p:nvPicPr>
        <p:blipFill>
          <a:blip r:embed="rId2"/>
          <a:stretch>
            <a:fillRect/>
          </a:stretch>
        </p:blipFill>
        <p:spPr>
          <a:xfrm>
            <a:off x="302084" y="822729"/>
            <a:ext cx="3623091" cy="5211906"/>
          </a:xfrm>
          <a:prstGeom prst="rect">
            <a:avLst/>
          </a:prstGeom>
        </p:spPr>
      </p:pic>
      <p:pic>
        <p:nvPicPr>
          <p:cNvPr id="7" name="Picture 6">
            <a:extLst>
              <a:ext uri="{FF2B5EF4-FFF2-40B4-BE49-F238E27FC236}">
                <a16:creationId xmlns:a16="http://schemas.microsoft.com/office/drawing/2014/main" id="{D85E8915-2D6A-4C67-843A-CD555EC408B1}"/>
              </a:ext>
            </a:extLst>
          </p:cNvPr>
          <p:cNvPicPr>
            <a:picLocks noChangeAspect="1"/>
          </p:cNvPicPr>
          <p:nvPr/>
        </p:nvPicPr>
        <p:blipFill>
          <a:blip r:embed="rId3"/>
          <a:stretch>
            <a:fillRect/>
          </a:stretch>
        </p:blipFill>
        <p:spPr>
          <a:xfrm>
            <a:off x="3958451" y="934720"/>
            <a:ext cx="4354520" cy="4704080"/>
          </a:xfrm>
          <a:prstGeom prst="rect">
            <a:avLst/>
          </a:prstGeom>
        </p:spPr>
      </p:pic>
      <p:sp>
        <p:nvSpPr>
          <p:cNvPr id="18" name="Rectangle 17">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199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E47195D-EC06-4298-8805-0F0D65997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9267909" y="2023110"/>
            <a:ext cx="2469624" cy="2846070"/>
          </a:xfrm>
        </p:spPr>
        <p:txBody>
          <a:bodyPr anchor="ctr">
            <a:normAutofit/>
          </a:bodyPr>
          <a:lstStyle/>
          <a:p>
            <a:pPr algn="l"/>
            <a:r>
              <a:rPr lang="en-US" sz="2300" b="1" i="0">
                <a:effectLst/>
                <a:latin typeface="PT Serif" panose="020B0604020202020204" pitchFamily="18" charset="0"/>
              </a:rPr>
              <a:t>Understanding the LIHTC Mapping Layers</a:t>
            </a:r>
            <a:endParaRPr lang="en-US" sz="2300"/>
          </a:p>
        </p:txBody>
      </p: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B15CE12-B937-4442-B0E6-1E55B5D84F06}"/>
              </a:ext>
            </a:extLst>
          </p:cNvPr>
          <p:cNvPicPr>
            <a:picLocks noChangeAspect="1"/>
          </p:cNvPicPr>
          <p:nvPr/>
        </p:nvPicPr>
        <p:blipFill>
          <a:blip r:embed="rId2"/>
          <a:stretch>
            <a:fillRect/>
          </a:stretch>
        </p:blipFill>
        <p:spPr>
          <a:xfrm>
            <a:off x="302084" y="858523"/>
            <a:ext cx="3417643" cy="5211906"/>
          </a:xfrm>
          <a:prstGeom prst="rect">
            <a:avLst/>
          </a:prstGeom>
        </p:spPr>
      </p:pic>
      <p:pic>
        <p:nvPicPr>
          <p:cNvPr id="7" name="Picture 6">
            <a:extLst>
              <a:ext uri="{FF2B5EF4-FFF2-40B4-BE49-F238E27FC236}">
                <a16:creationId xmlns:a16="http://schemas.microsoft.com/office/drawing/2014/main" id="{FE67D443-DB4C-47F1-B3D5-5D7DAA29AF8F}"/>
              </a:ext>
            </a:extLst>
          </p:cNvPr>
          <p:cNvPicPr>
            <a:picLocks noChangeAspect="1"/>
          </p:cNvPicPr>
          <p:nvPr/>
        </p:nvPicPr>
        <p:blipFill>
          <a:blip r:embed="rId3"/>
          <a:stretch>
            <a:fillRect/>
          </a:stretch>
        </p:blipFill>
        <p:spPr>
          <a:xfrm>
            <a:off x="3942080" y="864060"/>
            <a:ext cx="4337246" cy="4782853"/>
          </a:xfrm>
          <a:prstGeom prst="rect">
            <a:avLst/>
          </a:prstGeom>
        </p:spPr>
      </p:pic>
      <p:sp>
        <p:nvSpPr>
          <p:cNvPr id="18" name="Rectangle 17">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521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E47195D-EC06-4298-8805-0F0D65997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9267909" y="2023110"/>
            <a:ext cx="2469624" cy="2846070"/>
          </a:xfrm>
        </p:spPr>
        <p:txBody>
          <a:bodyPr anchor="ctr">
            <a:normAutofit/>
          </a:bodyPr>
          <a:lstStyle/>
          <a:p>
            <a:pPr algn="l"/>
            <a:r>
              <a:rPr lang="en-US" sz="2300" b="1" i="0">
                <a:effectLst/>
                <a:latin typeface="PT Serif" panose="020B0604020202020204" pitchFamily="18" charset="0"/>
              </a:rPr>
              <a:t>Understanding the LIHTC Mapping Layers</a:t>
            </a:r>
            <a:endParaRPr lang="en-US" sz="2300"/>
          </a:p>
        </p:txBody>
      </p: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8449856-3C3F-405E-ADEF-301145E2477C}"/>
              </a:ext>
            </a:extLst>
          </p:cNvPr>
          <p:cNvPicPr>
            <a:picLocks noChangeAspect="1"/>
          </p:cNvPicPr>
          <p:nvPr/>
        </p:nvPicPr>
        <p:blipFill>
          <a:blip r:embed="rId2"/>
          <a:stretch>
            <a:fillRect/>
          </a:stretch>
        </p:blipFill>
        <p:spPr>
          <a:xfrm>
            <a:off x="302084" y="822729"/>
            <a:ext cx="3318002" cy="5211906"/>
          </a:xfrm>
          <a:prstGeom prst="rect">
            <a:avLst/>
          </a:prstGeom>
        </p:spPr>
      </p:pic>
      <p:pic>
        <p:nvPicPr>
          <p:cNvPr id="9" name="Picture 8">
            <a:extLst>
              <a:ext uri="{FF2B5EF4-FFF2-40B4-BE49-F238E27FC236}">
                <a16:creationId xmlns:a16="http://schemas.microsoft.com/office/drawing/2014/main" id="{CAF6DCEA-9CC4-4117-891B-061EC03FEA7B}"/>
              </a:ext>
            </a:extLst>
          </p:cNvPr>
          <p:cNvPicPr>
            <a:picLocks noChangeAspect="1"/>
          </p:cNvPicPr>
          <p:nvPr/>
        </p:nvPicPr>
        <p:blipFill>
          <a:blip r:embed="rId3"/>
          <a:stretch>
            <a:fillRect/>
          </a:stretch>
        </p:blipFill>
        <p:spPr>
          <a:xfrm>
            <a:off x="3638025" y="822729"/>
            <a:ext cx="4641301" cy="5054568"/>
          </a:xfrm>
          <a:prstGeom prst="rect">
            <a:avLst/>
          </a:prstGeom>
        </p:spPr>
      </p:pic>
      <p:sp>
        <p:nvSpPr>
          <p:cNvPr id="20" name="Rectangle 19">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347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695325"/>
            <a:ext cx="9144000" cy="1443037"/>
          </a:xfrm>
        </p:spPr>
        <p:txBody>
          <a:bodyPr>
            <a:normAutofit/>
          </a:bodyPr>
          <a:lstStyle/>
          <a:p>
            <a:r>
              <a:rPr lang="en-US" sz="4400" b="1" i="0" dirty="0">
                <a:solidFill>
                  <a:srgbClr val="34648A"/>
                </a:solidFill>
                <a:effectLst/>
                <a:latin typeface="PT Serif" panose="020B0604020202020204" pitchFamily="18" charset="0"/>
              </a:rPr>
              <a:t>Understanding the LIHTC Mapping Layers</a:t>
            </a:r>
            <a:endParaRPr lang="en-US" sz="4400" dirty="0"/>
          </a:p>
        </p:txBody>
      </p:sp>
      <p:sp>
        <p:nvSpPr>
          <p:cNvPr id="3" name="Subtitle 2">
            <a:extLst>
              <a:ext uri="{FF2B5EF4-FFF2-40B4-BE49-F238E27FC236}">
                <a16:creationId xmlns:a16="http://schemas.microsoft.com/office/drawing/2014/main" id="{3B4A4338-0E04-4B72-96B1-8607524294EE}"/>
              </a:ext>
            </a:extLst>
          </p:cNvPr>
          <p:cNvSpPr>
            <a:spLocks noGrp="1"/>
          </p:cNvSpPr>
          <p:nvPr>
            <p:ph type="subTitle" idx="1"/>
          </p:nvPr>
        </p:nvSpPr>
        <p:spPr>
          <a:xfrm>
            <a:off x="1524000" y="2859088"/>
            <a:ext cx="9144000" cy="3046412"/>
          </a:xfrm>
        </p:spPr>
        <p:txBody>
          <a:bodyPr>
            <a:normAutofit/>
          </a:bodyPr>
          <a:lstStyle/>
          <a:p>
            <a:endParaRPr lang="en-US" sz="2800" dirty="0"/>
          </a:p>
        </p:txBody>
      </p:sp>
      <p:pic>
        <p:nvPicPr>
          <p:cNvPr id="9" name="Picture 8">
            <a:extLst>
              <a:ext uri="{FF2B5EF4-FFF2-40B4-BE49-F238E27FC236}">
                <a16:creationId xmlns:a16="http://schemas.microsoft.com/office/drawing/2014/main" id="{2A072434-A880-427B-B58D-BF22D9DFD02C}"/>
              </a:ext>
            </a:extLst>
          </p:cNvPr>
          <p:cNvPicPr>
            <a:picLocks noChangeAspect="1"/>
          </p:cNvPicPr>
          <p:nvPr/>
        </p:nvPicPr>
        <p:blipFill>
          <a:blip r:embed="rId2"/>
          <a:stretch>
            <a:fillRect/>
          </a:stretch>
        </p:blipFill>
        <p:spPr>
          <a:xfrm>
            <a:off x="1524000" y="2709592"/>
            <a:ext cx="9639300" cy="3345404"/>
          </a:xfrm>
          <a:prstGeom prst="rect">
            <a:avLst/>
          </a:prstGeom>
        </p:spPr>
      </p:pic>
    </p:spTree>
    <p:extLst>
      <p:ext uri="{BB962C8B-B14F-4D97-AF65-F5344CB8AC3E}">
        <p14:creationId xmlns:p14="http://schemas.microsoft.com/office/powerpoint/2010/main" val="2569240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9722376" y="2005965"/>
            <a:ext cx="2469624" cy="2846070"/>
          </a:xfrm>
        </p:spPr>
        <p:txBody>
          <a:bodyPr anchor="ctr">
            <a:normAutofit/>
          </a:bodyPr>
          <a:lstStyle/>
          <a:p>
            <a:pPr algn="l"/>
            <a:r>
              <a:rPr lang="en-US" sz="2300" b="1" i="0" dirty="0">
                <a:effectLst/>
                <a:latin typeface="PT Serif" panose="020B0604020202020204" pitchFamily="18" charset="0"/>
              </a:rPr>
              <a:t>Understanding the LIHTC Mapping Layers</a:t>
            </a:r>
            <a:endParaRPr lang="en-US" sz="2300" dirty="0"/>
          </a:p>
        </p:txBody>
      </p:sp>
      <p:pic>
        <p:nvPicPr>
          <p:cNvPr id="10" name="Picture 9">
            <a:extLst>
              <a:ext uri="{FF2B5EF4-FFF2-40B4-BE49-F238E27FC236}">
                <a16:creationId xmlns:a16="http://schemas.microsoft.com/office/drawing/2014/main" id="{AD8A3661-6FE8-4361-A07F-FE2B2C150CE2}"/>
              </a:ext>
            </a:extLst>
          </p:cNvPr>
          <p:cNvPicPr>
            <a:picLocks noChangeAspect="1"/>
          </p:cNvPicPr>
          <p:nvPr/>
        </p:nvPicPr>
        <p:blipFill>
          <a:blip r:embed="rId2"/>
          <a:stretch>
            <a:fillRect/>
          </a:stretch>
        </p:blipFill>
        <p:spPr>
          <a:xfrm>
            <a:off x="846454" y="939958"/>
            <a:ext cx="4088765" cy="5461422"/>
          </a:xfrm>
          <a:prstGeom prst="rect">
            <a:avLst/>
          </a:prstGeom>
        </p:spPr>
      </p:pic>
      <p:pic>
        <p:nvPicPr>
          <p:cNvPr id="11" name="Picture 10">
            <a:extLst>
              <a:ext uri="{FF2B5EF4-FFF2-40B4-BE49-F238E27FC236}">
                <a16:creationId xmlns:a16="http://schemas.microsoft.com/office/drawing/2014/main" id="{76476798-DA15-450A-8873-4FC459B046BF}"/>
              </a:ext>
            </a:extLst>
          </p:cNvPr>
          <p:cNvPicPr>
            <a:picLocks noChangeAspect="1"/>
          </p:cNvPicPr>
          <p:nvPr/>
        </p:nvPicPr>
        <p:blipFill>
          <a:blip r:embed="rId3"/>
          <a:stretch>
            <a:fillRect/>
          </a:stretch>
        </p:blipFill>
        <p:spPr>
          <a:xfrm>
            <a:off x="4925626" y="939958"/>
            <a:ext cx="4806343" cy="5146517"/>
          </a:xfrm>
          <a:prstGeom prst="rect">
            <a:avLst/>
          </a:prstGeom>
        </p:spPr>
      </p:pic>
    </p:spTree>
    <p:extLst>
      <p:ext uri="{BB962C8B-B14F-4D97-AF65-F5344CB8AC3E}">
        <p14:creationId xmlns:p14="http://schemas.microsoft.com/office/powerpoint/2010/main" val="4251582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F6AAB-D7F5-4257-B92C-FF7FF60F66EE}"/>
              </a:ext>
            </a:extLst>
          </p:cNvPr>
          <p:cNvSpPr>
            <a:spLocks noGrp="1"/>
          </p:cNvSpPr>
          <p:nvPr>
            <p:ph type="title"/>
          </p:nvPr>
        </p:nvSpPr>
        <p:spPr>
          <a:xfrm>
            <a:off x="838200" y="1060450"/>
            <a:ext cx="10515600" cy="1325563"/>
          </a:xfrm>
        </p:spPr>
        <p:txBody>
          <a:bodyPr/>
          <a:lstStyle/>
          <a:p>
            <a:pPr algn="ctr"/>
            <a:r>
              <a:rPr lang="en-US" sz="4400" b="1" i="0" dirty="0">
                <a:solidFill>
                  <a:srgbClr val="34648A"/>
                </a:solidFill>
                <a:effectLst/>
                <a:latin typeface="PT Serif" panose="020B0604020202020204" pitchFamily="18" charset="0"/>
              </a:rPr>
              <a:t>Understanding the LIHTC </a:t>
            </a:r>
            <a:br>
              <a:rPr lang="en-US" sz="4400" b="1" i="0" dirty="0">
                <a:solidFill>
                  <a:srgbClr val="34648A"/>
                </a:solidFill>
                <a:effectLst/>
                <a:latin typeface="PT Serif" panose="020B0604020202020204" pitchFamily="18" charset="0"/>
              </a:rPr>
            </a:br>
            <a:r>
              <a:rPr lang="en-US" sz="4400" b="1" i="0" dirty="0">
                <a:solidFill>
                  <a:srgbClr val="34648A"/>
                </a:solidFill>
                <a:effectLst/>
                <a:latin typeface="PT Serif" panose="020B0604020202020204" pitchFamily="18" charset="0"/>
              </a:rPr>
              <a:t>Mapping Layers</a:t>
            </a:r>
            <a:endParaRPr lang="en-US" dirty="0"/>
          </a:p>
        </p:txBody>
      </p:sp>
      <p:sp>
        <p:nvSpPr>
          <p:cNvPr id="3" name="Content Placeholder 2">
            <a:extLst>
              <a:ext uri="{FF2B5EF4-FFF2-40B4-BE49-F238E27FC236}">
                <a16:creationId xmlns:a16="http://schemas.microsoft.com/office/drawing/2014/main" id="{93F1A5FE-4FBF-4F8F-817E-EF18FCCDD81C}"/>
              </a:ext>
            </a:extLst>
          </p:cNvPr>
          <p:cNvSpPr>
            <a:spLocks noGrp="1"/>
          </p:cNvSpPr>
          <p:nvPr>
            <p:ph idx="1"/>
          </p:nvPr>
        </p:nvSpPr>
        <p:spPr>
          <a:xfrm>
            <a:off x="838200" y="2914650"/>
            <a:ext cx="10515600" cy="4052888"/>
          </a:xfrm>
        </p:spPr>
        <p:txBody>
          <a:bodyPr/>
          <a:lstStyle/>
          <a:p>
            <a:pPr marL="0" indent="0" algn="ctr">
              <a:buNone/>
            </a:pPr>
            <a:r>
              <a:rPr lang="en-US" b="1" dirty="0"/>
              <a:t>Contacts</a:t>
            </a:r>
          </a:p>
          <a:p>
            <a:pPr marL="0" indent="0">
              <a:buNone/>
            </a:pPr>
            <a:endParaRPr lang="en-US" dirty="0"/>
          </a:p>
          <a:p>
            <a:pPr marL="0" indent="0" algn="ctr">
              <a:buNone/>
            </a:pPr>
            <a:r>
              <a:rPr lang="en-US" dirty="0"/>
              <a:t>David Hancock </a:t>
            </a:r>
          </a:p>
          <a:p>
            <a:pPr marL="0" indent="0" algn="ctr">
              <a:buNone/>
            </a:pPr>
            <a:r>
              <a:rPr lang="en-US" dirty="0">
                <a:hlinkClick r:id="rId2"/>
              </a:rPr>
              <a:t>david.hancock@mshc.com</a:t>
            </a:r>
            <a:endParaRPr lang="en-US" dirty="0"/>
          </a:p>
          <a:p>
            <a:pPr marL="0" indent="0" algn="ctr">
              <a:buNone/>
            </a:pPr>
            <a:endParaRPr lang="en-US" dirty="0"/>
          </a:p>
          <a:p>
            <a:pPr marL="0" indent="0" algn="ctr">
              <a:buNone/>
            </a:pPr>
            <a:r>
              <a:rPr lang="en-US" dirty="0"/>
              <a:t>Cliff Holmes </a:t>
            </a:r>
          </a:p>
          <a:p>
            <a:pPr marL="0" indent="0" algn="ctr">
              <a:buNone/>
            </a:pPr>
            <a:r>
              <a:rPr lang="en-US" dirty="0">
                <a:hlinkClick r:id="rId3"/>
              </a:rPr>
              <a:t>cliff.holmes@mshc.com</a:t>
            </a: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612698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695325"/>
            <a:ext cx="9144000" cy="1443037"/>
          </a:xfrm>
        </p:spPr>
        <p:txBody>
          <a:bodyPr>
            <a:normAutofit/>
          </a:bodyPr>
          <a:lstStyle/>
          <a:p>
            <a:r>
              <a:rPr lang="en-US" sz="4400" b="1" i="0" dirty="0">
                <a:solidFill>
                  <a:srgbClr val="34648A"/>
                </a:solidFill>
                <a:effectLst/>
                <a:latin typeface="PT Serif" panose="020B0604020202020204" pitchFamily="18" charset="0"/>
              </a:rPr>
              <a:t>Understanding the LIHTC Mapping Layers</a:t>
            </a:r>
            <a:endParaRPr lang="en-US" sz="4400" dirty="0"/>
          </a:p>
        </p:txBody>
      </p:sp>
      <p:pic>
        <p:nvPicPr>
          <p:cNvPr id="7" name="Picture 6">
            <a:extLst>
              <a:ext uri="{FF2B5EF4-FFF2-40B4-BE49-F238E27FC236}">
                <a16:creationId xmlns:a16="http://schemas.microsoft.com/office/drawing/2014/main" id="{DE37E86A-BA7B-43FC-AA6E-E4BB3FC44565}"/>
              </a:ext>
            </a:extLst>
          </p:cNvPr>
          <p:cNvPicPr>
            <a:picLocks noChangeAspect="1"/>
          </p:cNvPicPr>
          <p:nvPr/>
        </p:nvPicPr>
        <p:blipFill>
          <a:blip r:embed="rId2"/>
          <a:stretch>
            <a:fillRect/>
          </a:stretch>
        </p:blipFill>
        <p:spPr>
          <a:xfrm>
            <a:off x="2166937" y="2138362"/>
            <a:ext cx="7858125" cy="4629150"/>
          </a:xfrm>
          <a:prstGeom prst="rect">
            <a:avLst/>
          </a:prstGeom>
        </p:spPr>
      </p:pic>
    </p:spTree>
    <p:extLst>
      <p:ext uri="{BB962C8B-B14F-4D97-AF65-F5344CB8AC3E}">
        <p14:creationId xmlns:p14="http://schemas.microsoft.com/office/powerpoint/2010/main" val="1980946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695325"/>
            <a:ext cx="9144000" cy="1443037"/>
          </a:xfrm>
        </p:spPr>
        <p:txBody>
          <a:bodyPr>
            <a:normAutofit/>
          </a:bodyPr>
          <a:lstStyle/>
          <a:p>
            <a:r>
              <a:rPr lang="en-US" sz="4400" b="1" i="0" dirty="0">
                <a:solidFill>
                  <a:srgbClr val="34648A"/>
                </a:solidFill>
                <a:effectLst/>
                <a:latin typeface="PT Serif" panose="020B0604020202020204" pitchFamily="18" charset="0"/>
              </a:rPr>
              <a:t>Understanding the LIHTC Mapping Layers</a:t>
            </a:r>
            <a:endParaRPr lang="en-US" sz="4400" dirty="0"/>
          </a:p>
        </p:txBody>
      </p:sp>
      <p:pic>
        <p:nvPicPr>
          <p:cNvPr id="5" name="Picture 4">
            <a:extLst>
              <a:ext uri="{FF2B5EF4-FFF2-40B4-BE49-F238E27FC236}">
                <a16:creationId xmlns:a16="http://schemas.microsoft.com/office/drawing/2014/main" id="{0F7FB143-44AE-4A2A-A7CB-B5577DC4CB96}"/>
              </a:ext>
            </a:extLst>
          </p:cNvPr>
          <p:cNvPicPr>
            <a:picLocks noChangeAspect="1"/>
          </p:cNvPicPr>
          <p:nvPr/>
        </p:nvPicPr>
        <p:blipFill>
          <a:blip r:embed="rId2"/>
          <a:stretch>
            <a:fillRect/>
          </a:stretch>
        </p:blipFill>
        <p:spPr>
          <a:xfrm>
            <a:off x="2290762" y="2924969"/>
            <a:ext cx="7610475" cy="2914650"/>
          </a:xfrm>
          <a:prstGeom prst="rect">
            <a:avLst/>
          </a:prstGeom>
        </p:spPr>
      </p:pic>
    </p:spTree>
    <p:extLst>
      <p:ext uri="{BB962C8B-B14F-4D97-AF65-F5344CB8AC3E}">
        <p14:creationId xmlns:p14="http://schemas.microsoft.com/office/powerpoint/2010/main" val="3595629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695325"/>
            <a:ext cx="9144000" cy="1443037"/>
          </a:xfrm>
        </p:spPr>
        <p:txBody>
          <a:bodyPr>
            <a:normAutofit/>
          </a:bodyPr>
          <a:lstStyle/>
          <a:p>
            <a:r>
              <a:rPr lang="en-US" sz="4400" b="1" i="0" dirty="0">
                <a:solidFill>
                  <a:srgbClr val="34648A"/>
                </a:solidFill>
                <a:effectLst/>
                <a:latin typeface="PT Serif" panose="020B0604020202020204" pitchFamily="18" charset="0"/>
              </a:rPr>
              <a:t>Understanding the LIHTC Mapping Layers</a:t>
            </a:r>
            <a:endParaRPr lang="en-US" sz="4400" dirty="0"/>
          </a:p>
        </p:txBody>
      </p:sp>
      <p:pic>
        <p:nvPicPr>
          <p:cNvPr id="5" name="Picture 4">
            <a:extLst>
              <a:ext uri="{FF2B5EF4-FFF2-40B4-BE49-F238E27FC236}">
                <a16:creationId xmlns:a16="http://schemas.microsoft.com/office/drawing/2014/main" id="{8AF008B9-6152-40F2-A3F6-4C1F7CEF5978}"/>
              </a:ext>
            </a:extLst>
          </p:cNvPr>
          <p:cNvPicPr>
            <a:picLocks noChangeAspect="1"/>
          </p:cNvPicPr>
          <p:nvPr/>
        </p:nvPicPr>
        <p:blipFill>
          <a:blip r:embed="rId2"/>
          <a:stretch>
            <a:fillRect/>
          </a:stretch>
        </p:blipFill>
        <p:spPr>
          <a:xfrm>
            <a:off x="1796977" y="2686050"/>
            <a:ext cx="9144000" cy="2845780"/>
          </a:xfrm>
          <a:prstGeom prst="rect">
            <a:avLst/>
          </a:prstGeom>
        </p:spPr>
      </p:pic>
    </p:spTree>
    <p:extLst>
      <p:ext uri="{BB962C8B-B14F-4D97-AF65-F5344CB8AC3E}">
        <p14:creationId xmlns:p14="http://schemas.microsoft.com/office/powerpoint/2010/main" val="180025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695325"/>
            <a:ext cx="9144000" cy="1443037"/>
          </a:xfrm>
        </p:spPr>
        <p:txBody>
          <a:bodyPr>
            <a:normAutofit/>
          </a:bodyPr>
          <a:lstStyle/>
          <a:p>
            <a:r>
              <a:rPr lang="en-US" sz="4400" b="1" i="0" dirty="0">
                <a:solidFill>
                  <a:srgbClr val="34648A"/>
                </a:solidFill>
                <a:effectLst/>
                <a:latin typeface="PT Serif" panose="020B0604020202020204" pitchFamily="18" charset="0"/>
              </a:rPr>
              <a:t>Understanding the LIHTC Mapping Layers</a:t>
            </a:r>
            <a:endParaRPr lang="en-US" sz="4400" dirty="0"/>
          </a:p>
        </p:txBody>
      </p:sp>
      <p:pic>
        <p:nvPicPr>
          <p:cNvPr id="5" name="Picture 4">
            <a:extLst>
              <a:ext uri="{FF2B5EF4-FFF2-40B4-BE49-F238E27FC236}">
                <a16:creationId xmlns:a16="http://schemas.microsoft.com/office/drawing/2014/main" id="{9C084EBF-FD6A-484F-A06C-93AE0B954D2C}"/>
              </a:ext>
            </a:extLst>
          </p:cNvPr>
          <p:cNvPicPr>
            <a:picLocks noChangeAspect="1"/>
          </p:cNvPicPr>
          <p:nvPr/>
        </p:nvPicPr>
        <p:blipFill>
          <a:blip r:embed="rId2"/>
          <a:stretch>
            <a:fillRect/>
          </a:stretch>
        </p:blipFill>
        <p:spPr>
          <a:xfrm>
            <a:off x="2471737" y="2138362"/>
            <a:ext cx="7567613" cy="4327966"/>
          </a:xfrm>
          <a:prstGeom prst="rect">
            <a:avLst/>
          </a:prstGeom>
        </p:spPr>
      </p:pic>
    </p:spTree>
    <p:extLst>
      <p:ext uri="{BB962C8B-B14F-4D97-AF65-F5344CB8AC3E}">
        <p14:creationId xmlns:p14="http://schemas.microsoft.com/office/powerpoint/2010/main" val="482451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695325"/>
            <a:ext cx="9144000" cy="1443037"/>
          </a:xfrm>
        </p:spPr>
        <p:txBody>
          <a:bodyPr>
            <a:normAutofit/>
          </a:bodyPr>
          <a:lstStyle/>
          <a:p>
            <a:r>
              <a:rPr lang="en-US" sz="4400" b="1" i="0" dirty="0">
                <a:solidFill>
                  <a:srgbClr val="34648A"/>
                </a:solidFill>
                <a:effectLst/>
                <a:latin typeface="PT Serif" panose="020B0604020202020204" pitchFamily="18" charset="0"/>
              </a:rPr>
              <a:t>Understanding the LIHTC Mapping Layers</a:t>
            </a:r>
            <a:endParaRPr lang="en-US" sz="4400" dirty="0"/>
          </a:p>
        </p:txBody>
      </p:sp>
      <p:pic>
        <p:nvPicPr>
          <p:cNvPr id="5" name="Picture 4">
            <a:extLst>
              <a:ext uri="{FF2B5EF4-FFF2-40B4-BE49-F238E27FC236}">
                <a16:creationId xmlns:a16="http://schemas.microsoft.com/office/drawing/2014/main" id="{AD981324-185C-4B21-95A1-CFD5E6B5CF7A}"/>
              </a:ext>
            </a:extLst>
          </p:cNvPr>
          <p:cNvPicPr>
            <a:picLocks noChangeAspect="1"/>
          </p:cNvPicPr>
          <p:nvPr/>
        </p:nvPicPr>
        <p:blipFill>
          <a:blip r:embed="rId2"/>
          <a:stretch>
            <a:fillRect/>
          </a:stretch>
        </p:blipFill>
        <p:spPr>
          <a:xfrm>
            <a:off x="1826938" y="2709863"/>
            <a:ext cx="8841062" cy="2857500"/>
          </a:xfrm>
          <a:prstGeom prst="rect">
            <a:avLst/>
          </a:prstGeom>
        </p:spPr>
      </p:pic>
    </p:spTree>
    <p:extLst>
      <p:ext uri="{BB962C8B-B14F-4D97-AF65-F5344CB8AC3E}">
        <p14:creationId xmlns:p14="http://schemas.microsoft.com/office/powerpoint/2010/main" val="1927480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695325"/>
            <a:ext cx="9144000" cy="1443037"/>
          </a:xfrm>
        </p:spPr>
        <p:txBody>
          <a:bodyPr>
            <a:normAutofit/>
          </a:bodyPr>
          <a:lstStyle/>
          <a:p>
            <a:r>
              <a:rPr lang="en-US" sz="4400" b="1" i="0">
                <a:solidFill>
                  <a:srgbClr val="34648A"/>
                </a:solidFill>
                <a:effectLst/>
                <a:latin typeface="PT Serif" panose="020B0604020202020204" pitchFamily="18" charset="0"/>
              </a:rPr>
              <a:t>Understanding the LIHTC Mapping Layers</a:t>
            </a:r>
            <a:endParaRPr lang="en-US" sz="4400" dirty="0"/>
          </a:p>
        </p:txBody>
      </p:sp>
      <p:pic>
        <p:nvPicPr>
          <p:cNvPr id="5" name="Picture 4">
            <a:extLst>
              <a:ext uri="{FF2B5EF4-FFF2-40B4-BE49-F238E27FC236}">
                <a16:creationId xmlns:a16="http://schemas.microsoft.com/office/drawing/2014/main" id="{62A7F0FB-235F-4A4E-9A66-29F56ADE313A}"/>
              </a:ext>
            </a:extLst>
          </p:cNvPr>
          <p:cNvPicPr>
            <a:picLocks noChangeAspect="1"/>
          </p:cNvPicPr>
          <p:nvPr/>
        </p:nvPicPr>
        <p:blipFill>
          <a:blip r:embed="rId2"/>
          <a:stretch>
            <a:fillRect/>
          </a:stretch>
        </p:blipFill>
        <p:spPr>
          <a:xfrm>
            <a:off x="1990725" y="2300287"/>
            <a:ext cx="8677275" cy="3705225"/>
          </a:xfrm>
          <a:prstGeom prst="rect">
            <a:avLst/>
          </a:prstGeom>
        </p:spPr>
      </p:pic>
    </p:spTree>
    <p:extLst>
      <p:ext uri="{BB962C8B-B14F-4D97-AF65-F5344CB8AC3E}">
        <p14:creationId xmlns:p14="http://schemas.microsoft.com/office/powerpoint/2010/main" val="2894301543"/>
      </p:ext>
    </p:extLst>
  </p:cSld>
  <p:clrMapOvr>
    <a:masterClrMapping/>
  </p:clrMapOvr>
</p:sld>
</file>

<file path=ppt/theme/theme1.xml><?xml version="1.0" encoding="utf-8"?>
<a:theme xmlns:a="http://schemas.openxmlformats.org/drawingml/2006/main" name="Office Theme">
  <a:themeElements>
    <a:clrScheme name="Custom 3">
      <a:dk1>
        <a:srgbClr val="021130"/>
      </a:dk1>
      <a:lt1>
        <a:sysClr val="window" lastClr="FFFFFF"/>
      </a:lt1>
      <a:dk2>
        <a:srgbClr val="021130"/>
      </a:dk2>
      <a:lt2>
        <a:srgbClr val="F2F2F2"/>
      </a:lt2>
      <a:accent1>
        <a:srgbClr val="35648A"/>
      </a:accent1>
      <a:accent2>
        <a:srgbClr val="BF8D43"/>
      </a:accent2>
      <a:accent3>
        <a:srgbClr val="A5A5A5"/>
      </a:accent3>
      <a:accent4>
        <a:srgbClr val="946E94"/>
      </a:accent4>
      <a:accent5>
        <a:srgbClr val="5B9BD5"/>
      </a:accent5>
      <a:accent6>
        <a:srgbClr val="F9BC30"/>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2219</TotalTime>
  <Words>236</Words>
  <Application>Microsoft Office PowerPoint</Application>
  <PresentationFormat>Widescreen</PresentationFormat>
  <Paragraphs>44</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Garamond</vt:lpstr>
      <vt:lpstr>PT Serif</vt:lpstr>
      <vt:lpstr>Office Theme</vt:lpstr>
      <vt:lpstr>PowerPoint Presentation</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lpstr>Understanding the LIHTC  Mapping Layers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Sistrunk</dc:creator>
  <cp:lastModifiedBy>David Hancock</cp:lastModifiedBy>
  <cp:revision>108</cp:revision>
  <cp:lastPrinted>2020-02-11T14:07:21Z</cp:lastPrinted>
  <dcterms:created xsi:type="dcterms:W3CDTF">2020-02-06T15:24:31Z</dcterms:created>
  <dcterms:modified xsi:type="dcterms:W3CDTF">2022-03-25T20:12:22Z</dcterms:modified>
</cp:coreProperties>
</file>